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98" r:id="rId2"/>
  </p:sldMasterIdLst>
  <p:notesMasterIdLst>
    <p:notesMasterId r:id="rId10"/>
  </p:notesMasterIdLst>
  <p:handoutMasterIdLst>
    <p:handoutMasterId r:id="rId11"/>
  </p:handoutMasterIdLst>
  <p:sldIdLst>
    <p:sldId id="256" r:id="rId3"/>
    <p:sldId id="257" r:id="rId4"/>
    <p:sldId id="258" r:id="rId5"/>
    <p:sldId id="261" r:id="rId6"/>
    <p:sldId id="262" r:id="rId7"/>
    <p:sldId id="263" r:id="rId8"/>
    <p:sldId id="264" r:id="rId9"/>
  </p:sldIdLst>
  <p:sldSz cx="10691813" cy="7559675"/>
  <p:notesSz cx="9144000" cy="6858000"/>
  <p:defaultTextStyle>
    <a:defPPr>
      <a:defRPr lang="it-IT"/>
    </a:defPPr>
    <a:lvl1pPr marL="0" algn="l" defTabSz="1042843" rtl="0" eaLnBrk="1" latinLnBrk="0" hangingPunct="1">
      <a:defRPr sz="2053" kern="1200">
        <a:solidFill>
          <a:schemeClr val="tx1"/>
        </a:solidFill>
        <a:latin typeface="+mn-lt"/>
        <a:ea typeface="+mn-ea"/>
        <a:cs typeface="+mn-cs"/>
      </a:defRPr>
    </a:lvl1pPr>
    <a:lvl2pPr marL="521422" algn="l" defTabSz="1042843" rtl="0" eaLnBrk="1" latinLnBrk="0" hangingPunct="1">
      <a:defRPr sz="2053" kern="1200">
        <a:solidFill>
          <a:schemeClr val="tx1"/>
        </a:solidFill>
        <a:latin typeface="+mn-lt"/>
        <a:ea typeface="+mn-ea"/>
        <a:cs typeface="+mn-cs"/>
      </a:defRPr>
    </a:lvl2pPr>
    <a:lvl3pPr marL="1042843" algn="l" defTabSz="1042843" rtl="0" eaLnBrk="1" latinLnBrk="0" hangingPunct="1">
      <a:defRPr sz="2053" kern="1200">
        <a:solidFill>
          <a:schemeClr val="tx1"/>
        </a:solidFill>
        <a:latin typeface="+mn-lt"/>
        <a:ea typeface="+mn-ea"/>
        <a:cs typeface="+mn-cs"/>
      </a:defRPr>
    </a:lvl3pPr>
    <a:lvl4pPr marL="1564265" algn="l" defTabSz="1042843" rtl="0" eaLnBrk="1" latinLnBrk="0" hangingPunct="1">
      <a:defRPr sz="2053" kern="1200">
        <a:solidFill>
          <a:schemeClr val="tx1"/>
        </a:solidFill>
        <a:latin typeface="+mn-lt"/>
        <a:ea typeface="+mn-ea"/>
        <a:cs typeface="+mn-cs"/>
      </a:defRPr>
    </a:lvl4pPr>
    <a:lvl5pPr marL="2085686" algn="l" defTabSz="1042843" rtl="0" eaLnBrk="1" latinLnBrk="0" hangingPunct="1">
      <a:defRPr sz="2053" kern="1200">
        <a:solidFill>
          <a:schemeClr val="tx1"/>
        </a:solidFill>
        <a:latin typeface="+mn-lt"/>
        <a:ea typeface="+mn-ea"/>
        <a:cs typeface="+mn-cs"/>
      </a:defRPr>
    </a:lvl5pPr>
    <a:lvl6pPr marL="2607108" algn="l" defTabSz="1042843" rtl="0" eaLnBrk="1" latinLnBrk="0" hangingPunct="1">
      <a:defRPr sz="2053" kern="1200">
        <a:solidFill>
          <a:schemeClr val="tx1"/>
        </a:solidFill>
        <a:latin typeface="+mn-lt"/>
        <a:ea typeface="+mn-ea"/>
        <a:cs typeface="+mn-cs"/>
      </a:defRPr>
    </a:lvl6pPr>
    <a:lvl7pPr marL="3128529" algn="l" defTabSz="1042843" rtl="0" eaLnBrk="1" latinLnBrk="0" hangingPunct="1">
      <a:defRPr sz="2053" kern="1200">
        <a:solidFill>
          <a:schemeClr val="tx1"/>
        </a:solidFill>
        <a:latin typeface="+mn-lt"/>
        <a:ea typeface="+mn-ea"/>
        <a:cs typeface="+mn-cs"/>
      </a:defRPr>
    </a:lvl7pPr>
    <a:lvl8pPr marL="3649949" algn="l" defTabSz="1042843" rtl="0" eaLnBrk="1" latinLnBrk="0" hangingPunct="1">
      <a:defRPr sz="2053" kern="1200">
        <a:solidFill>
          <a:schemeClr val="tx1"/>
        </a:solidFill>
        <a:latin typeface="+mn-lt"/>
        <a:ea typeface="+mn-ea"/>
        <a:cs typeface="+mn-cs"/>
      </a:defRPr>
    </a:lvl8pPr>
    <a:lvl9pPr marL="4171371" algn="l" defTabSz="1042843"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50"/>
    <p:restoredTop sz="86418"/>
  </p:normalViewPr>
  <p:slideViewPr>
    <p:cSldViewPr snapToGrid="0" snapToObjects="1">
      <p:cViewPr>
        <p:scale>
          <a:sx n="75" d="100"/>
          <a:sy n="75" d="100"/>
        </p:scale>
        <p:origin x="-1056" y="182"/>
      </p:cViewPr>
      <p:guideLst>
        <p:guide orient="horz" pos="2381"/>
        <p:guide pos="3367"/>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snapToGrid="0" snapToObjects="1">
      <p:cViewPr varScale="1">
        <p:scale>
          <a:sx n="132" d="100"/>
          <a:sy n="132" d="100"/>
        </p:scale>
        <p:origin x="2600"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49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535BA5E-7A6F-F348-B106-FA89073746F9}" type="datetimeFigureOut">
              <a:rPr lang="it-IT" smtClean="0"/>
              <a:t>01/03/2018</a:t>
            </a:fld>
            <a:endParaRPr lang="it-IT"/>
          </a:p>
        </p:txBody>
      </p:sp>
      <p:sp>
        <p:nvSpPr>
          <p:cNvPr id="4" name="Segnaposto immagine diapositiva 3"/>
          <p:cNvSpPr>
            <a:spLocks noGrp="1" noRot="1" noChangeAspect="1"/>
          </p:cNvSpPr>
          <p:nvPr>
            <p:ph type="sldImg" idx="2"/>
          </p:nvPr>
        </p:nvSpPr>
        <p:spPr>
          <a:xfrm>
            <a:off x="2935288" y="857250"/>
            <a:ext cx="327342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AF2DFDC-868E-624F-87C8-357F8B6F2925}" type="slidenum">
              <a:rPr lang="it-IT" smtClean="0"/>
              <a:t>‹#›</a:t>
            </a:fld>
            <a:endParaRPr lang="it-IT"/>
          </a:p>
        </p:txBody>
      </p:sp>
    </p:spTree>
    <p:extLst>
      <p:ext uri="{BB962C8B-B14F-4D97-AF65-F5344CB8AC3E}">
        <p14:creationId xmlns:p14="http://schemas.microsoft.com/office/powerpoint/2010/main" val="1434101240"/>
      </p:ext>
    </p:extLst>
  </p:cSld>
  <p:clrMap bg1="lt1" tx1="dk1" bg2="lt2" tx2="dk2" accent1="accent1" accent2="accent2" accent3="accent3" accent4="accent4" accent5="accent5" accent6="accent6" hlink="hlink" folHlink="folHlink"/>
  <p:notesStyle>
    <a:lvl1pPr marL="0" algn="l" defTabSz="1042843" rtl="0" eaLnBrk="1" latinLnBrk="0" hangingPunct="1">
      <a:defRPr sz="1368" kern="1200">
        <a:solidFill>
          <a:schemeClr val="tx1"/>
        </a:solidFill>
        <a:latin typeface="+mn-lt"/>
        <a:ea typeface="+mn-ea"/>
        <a:cs typeface="+mn-cs"/>
      </a:defRPr>
    </a:lvl1pPr>
    <a:lvl2pPr marL="521422" algn="l" defTabSz="1042843" rtl="0" eaLnBrk="1" latinLnBrk="0" hangingPunct="1">
      <a:defRPr sz="1368" kern="1200">
        <a:solidFill>
          <a:schemeClr val="tx1"/>
        </a:solidFill>
        <a:latin typeface="+mn-lt"/>
        <a:ea typeface="+mn-ea"/>
        <a:cs typeface="+mn-cs"/>
      </a:defRPr>
    </a:lvl2pPr>
    <a:lvl3pPr marL="1042843" algn="l" defTabSz="1042843" rtl="0" eaLnBrk="1" latinLnBrk="0" hangingPunct="1">
      <a:defRPr sz="1368" kern="1200">
        <a:solidFill>
          <a:schemeClr val="tx1"/>
        </a:solidFill>
        <a:latin typeface="+mn-lt"/>
        <a:ea typeface="+mn-ea"/>
        <a:cs typeface="+mn-cs"/>
      </a:defRPr>
    </a:lvl3pPr>
    <a:lvl4pPr marL="1564265" algn="l" defTabSz="1042843" rtl="0" eaLnBrk="1" latinLnBrk="0" hangingPunct="1">
      <a:defRPr sz="1368" kern="1200">
        <a:solidFill>
          <a:schemeClr val="tx1"/>
        </a:solidFill>
        <a:latin typeface="+mn-lt"/>
        <a:ea typeface="+mn-ea"/>
        <a:cs typeface="+mn-cs"/>
      </a:defRPr>
    </a:lvl4pPr>
    <a:lvl5pPr marL="2085686" algn="l" defTabSz="1042843" rtl="0" eaLnBrk="1" latinLnBrk="0" hangingPunct="1">
      <a:defRPr sz="1368" kern="1200">
        <a:solidFill>
          <a:schemeClr val="tx1"/>
        </a:solidFill>
        <a:latin typeface="+mn-lt"/>
        <a:ea typeface="+mn-ea"/>
        <a:cs typeface="+mn-cs"/>
      </a:defRPr>
    </a:lvl5pPr>
    <a:lvl6pPr marL="2607108" algn="l" defTabSz="1042843" rtl="0" eaLnBrk="1" latinLnBrk="0" hangingPunct="1">
      <a:defRPr sz="1368" kern="1200">
        <a:solidFill>
          <a:schemeClr val="tx1"/>
        </a:solidFill>
        <a:latin typeface="+mn-lt"/>
        <a:ea typeface="+mn-ea"/>
        <a:cs typeface="+mn-cs"/>
      </a:defRPr>
    </a:lvl6pPr>
    <a:lvl7pPr marL="3128529" algn="l" defTabSz="1042843" rtl="0" eaLnBrk="1" latinLnBrk="0" hangingPunct="1">
      <a:defRPr sz="1368" kern="1200">
        <a:solidFill>
          <a:schemeClr val="tx1"/>
        </a:solidFill>
        <a:latin typeface="+mn-lt"/>
        <a:ea typeface="+mn-ea"/>
        <a:cs typeface="+mn-cs"/>
      </a:defRPr>
    </a:lvl7pPr>
    <a:lvl8pPr marL="3649949" algn="l" defTabSz="1042843" rtl="0" eaLnBrk="1" latinLnBrk="0" hangingPunct="1">
      <a:defRPr sz="1368" kern="1200">
        <a:solidFill>
          <a:schemeClr val="tx1"/>
        </a:solidFill>
        <a:latin typeface="+mn-lt"/>
        <a:ea typeface="+mn-ea"/>
        <a:cs typeface="+mn-cs"/>
      </a:defRPr>
    </a:lvl8pPr>
    <a:lvl9pPr marL="4171371" algn="l" defTabSz="1042843" rtl="0" eaLnBrk="1" latinLnBrk="0" hangingPunct="1">
      <a:defRPr sz="136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development landscape</a:t>
            </a:r>
            <a:r>
              <a:rPr lang="en-GB" baseline="0" dirty="0" smtClean="0"/>
              <a:t> has changed. </a:t>
            </a:r>
            <a:r>
              <a:rPr lang="en-GB" dirty="0" smtClean="0"/>
              <a:t>There is an </a:t>
            </a:r>
            <a:r>
              <a:rPr lang="en-GB" baseline="0" dirty="0" smtClean="0"/>
              <a:t>increasing number of </a:t>
            </a:r>
            <a:r>
              <a:rPr lang="en-US" dirty="0" smtClean="0"/>
              <a:t>development actors, global challenges that know no borders (unprecedented movements of people across and within borders,</a:t>
            </a:r>
            <a:r>
              <a:rPr lang="en-US" baseline="0" dirty="0" smtClean="0"/>
              <a:t> </a:t>
            </a:r>
            <a:r>
              <a:rPr lang="en-US" dirty="0" smtClean="0"/>
              <a:t>health pandemics, interdependence across international financial markets</a:t>
            </a:r>
            <a:r>
              <a:rPr lang="en-US" baseline="0" dirty="0" smtClean="0"/>
              <a:t> etc.)</a:t>
            </a:r>
            <a:r>
              <a:rPr lang="en-US" dirty="0" smtClean="0"/>
              <a:t>, rising inequality, protracted crises, increased occurrence</a:t>
            </a:r>
            <a:r>
              <a:rPr lang="en-US" baseline="0" dirty="0" smtClean="0"/>
              <a:t> of natural disasters and as well as </a:t>
            </a:r>
            <a:r>
              <a:rPr lang="en-GB" baseline="0" dirty="0" smtClean="0"/>
              <a:t>shifts in political and economic power.</a:t>
            </a:r>
          </a:p>
          <a:p>
            <a:endParaRPr lang="en-GB" baseline="0" dirty="0" smtClean="0"/>
          </a:p>
          <a:p>
            <a:r>
              <a:rPr lang="en-GB" baseline="0" dirty="0" smtClean="0"/>
              <a:t>The international community responded in </a:t>
            </a:r>
            <a:r>
              <a:rPr lang="en-GB" dirty="0" smtClean="0"/>
              <a:t>2015</a:t>
            </a:r>
            <a:r>
              <a:rPr lang="en-GB" baseline="0" dirty="0" smtClean="0"/>
              <a:t> with several -</a:t>
            </a:r>
            <a:r>
              <a:rPr lang="en-GB" dirty="0" smtClean="0"/>
              <a:t> comprehensive</a:t>
            </a:r>
            <a:r>
              <a:rPr lang="en-GB" baseline="0" dirty="0" smtClean="0"/>
              <a:t> and transformative -</a:t>
            </a:r>
            <a:r>
              <a:rPr lang="en-GB" dirty="0" smtClean="0"/>
              <a:t> international</a:t>
            </a:r>
            <a:r>
              <a:rPr lang="en-GB" baseline="0" dirty="0" smtClean="0"/>
              <a:t> agreements that were adopted: 2030 Agenda, AAAA, Paris Agreement, Sendai Framework, among others. </a:t>
            </a:r>
          </a:p>
          <a:p>
            <a:endParaRPr lang="en-GB" baseline="0" dirty="0" smtClean="0"/>
          </a:p>
          <a:p>
            <a:r>
              <a:rPr lang="en-GB" baseline="0" dirty="0" smtClean="0"/>
              <a:t>Development actors are responding, and adapting to the new policy frameworks. Similar to the EU’s New Consensus for Development, which frames the EU’s response and implementation of the 2030 Agenda, the renewed mandate of the Global Partnership, as set out in the Nairobi Outcome document “</a:t>
            </a:r>
            <a:r>
              <a:rPr lang="en-US" dirty="0" err="1" smtClean="0"/>
              <a:t>recognise</a:t>
            </a:r>
            <a:r>
              <a:rPr lang="en-US" dirty="0" smtClean="0"/>
              <a:t>[s] the need to refine the existing Monitoring Framework, taking into account emerging issues and new methods of development co-operation”.</a:t>
            </a:r>
          </a:p>
          <a:p>
            <a:endParaRPr lang="en-US" dirty="0" smtClean="0"/>
          </a:p>
        </p:txBody>
      </p:sp>
      <p:sp>
        <p:nvSpPr>
          <p:cNvPr id="4" name="Slide Number Placeholder 3"/>
          <p:cNvSpPr>
            <a:spLocks noGrp="1"/>
          </p:cNvSpPr>
          <p:nvPr>
            <p:ph type="sldNum" sz="quarter" idx="10"/>
          </p:nvPr>
        </p:nvSpPr>
        <p:spPr/>
        <p:txBody>
          <a:bodyPr/>
          <a:lstStyle/>
          <a:p>
            <a:fld id="{BAF2DFDC-868E-624F-87C8-357F8B6F2925}" type="slidenum">
              <a:rPr lang="it-IT" smtClean="0"/>
              <a:t>2</a:t>
            </a:fld>
            <a:endParaRPr lang="it-IT"/>
          </a:p>
        </p:txBody>
      </p:sp>
    </p:spTree>
    <p:extLst>
      <p:ext uri="{BB962C8B-B14F-4D97-AF65-F5344CB8AC3E}">
        <p14:creationId xmlns:p14="http://schemas.microsoft.com/office/powerpoint/2010/main" val="2091705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42843" rtl="0" eaLnBrk="1" fontAlgn="auto" latinLnBrk="0" hangingPunct="1">
              <a:lnSpc>
                <a:spcPct val="100000"/>
              </a:lnSpc>
              <a:spcBef>
                <a:spcPts val="0"/>
              </a:spcBef>
              <a:spcAft>
                <a:spcPts val="0"/>
              </a:spcAft>
              <a:buClrTx/>
              <a:buSzTx/>
              <a:buFontTx/>
              <a:buNone/>
              <a:tabLst/>
              <a:defRPr/>
            </a:pPr>
            <a:r>
              <a:rPr lang="en-GB" dirty="0" smtClean="0"/>
              <a:t>As discussed</a:t>
            </a:r>
            <a:r>
              <a:rPr lang="en-GB" baseline="0" dirty="0" smtClean="0"/>
              <a:t> earlier today, one aspect of refining the Monitoring Framework entails strengthening the existing indicators. In addition to this work, it is critical for a renewed framework to adapt to new actors and modalities (e.g. private sector engagement), and emerging and cross-cutting challenges identified in the 2030 Agenda (e.g. fragility, gender </a:t>
            </a:r>
            <a:r>
              <a:rPr lang="en-GB" baseline="0" dirty="0" err="1" smtClean="0"/>
              <a:t>etc</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3</a:t>
            </a:fld>
            <a:endParaRPr lang="it-IT"/>
          </a:p>
        </p:txBody>
      </p:sp>
    </p:spTree>
    <p:extLst>
      <p:ext uri="{BB962C8B-B14F-4D97-AF65-F5344CB8AC3E}">
        <p14:creationId xmlns:p14="http://schemas.microsoft.com/office/powerpoint/2010/main" val="3067433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42843" rtl="0" eaLnBrk="1" fontAlgn="auto" latinLnBrk="0" hangingPunct="1">
              <a:lnSpc>
                <a:spcPct val="100000"/>
              </a:lnSpc>
              <a:spcBef>
                <a:spcPts val="0"/>
              </a:spcBef>
              <a:spcAft>
                <a:spcPts val="0"/>
              </a:spcAft>
              <a:buClrTx/>
              <a:buSzTx/>
              <a:buFontTx/>
              <a:buNone/>
              <a:tabLst/>
              <a:defRPr/>
            </a:pPr>
            <a:r>
              <a:rPr lang="en-GB" dirty="0" smtClean="0"/>
              <a:t>Among many issues that</a:t>
            </a:r>
            <a:r>
              <a:rPr lang="en-GB" baseline="0" dirty="0" smtClean="0"/>
              <a:t> could be considered, the GPEDC Steering Committee has prioritised the following, which share similar themes with several of the cross-cutting areas identified in the New European Consensus on Development. </a:t>
            </a:r>
            <a:endParaRPr lang="en-GB" dirty="0" smtClean="0"/>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4</a:t>
            </a:fld>
            <a:endParaRPr lang="it-IT"/>
          </a:p>
        </p:txBody>
      </p:sp>
    </p:spTree>
    <p:extLst>
      <p:ext uri="{BB962C8B-B14F-4D97-AF65-F5344CB8AC3E}">
        <p14:creationId xmlns:p14="http://schemas.microsoft.com/office/powerpoint/2010/main" val="812626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42843" rtl="0" eaLnBrk="1" fontAlgn="auto" latinLnBrk="0" hangingPunct="1">
              <a:lnSpc>
                <a:spcPct val="100000"/>
              </a:lnSpc>
              <a:spcBef>
                <a:spcPts val="0"/>
              </a:spcBef>
              <a:spcAft>
                <a:spcPts val="0"/>
              </a:spcAft>
              <a:buClrTx/>
              <a:buSzTx/>
              <a:buFontTx/>
              <a:buNone/>
              <a:tabLst/>
              <a:defRPr/>
            </a:pPr>
            <a:r>
              <a:rPr lang="en-US" sz="1368" b="0" i="0" u="none" strike="noStrike" kern="1200" baseline="0" dirty="0" smtClean="0">
                <a:solidFill>
                  <a:schemeClr val="tx1"/>
                </a:solidFill>
                <a:latin typeface="+mn-lt"/>
                <a:ea typeface="+mn-ea"/>
                <a:cs typeface="+mn-cs"/>
              </a:rPr>
              <a:t>It is critical that all stakeholders - including key providers - of development co-operation are actively engaged in the consultative approach to expand the Monitoring Framework to adapt to the challenges of the 2030 Agenda. </a:t>
            </a:r>
          </a:p>
          <a:p>
            <a:endParaRPr lang="en-US" sz="1368" b="0" i="0" u="none" strike="noStrike" kern="1200" baseline="0" dirty="0" smtClean="0">
              <a:solidFill>
                <a:schemeClr val="tx1"/>
              </a:solidFill>
              <a:latin typeface="+mn-lt"/>
              <a:ea typeface="+mn-ea"/>
              <a:cs typeface="+mn-cs"/>
            </a:endParaRPr>
          </a:p>
          <a:p>
            <a:r>
              <a:rPr lang="en-US" sz="1368" b="0" i="0" u="none" strike="noStrike" kern="1200" baseline="0" dirty="0" smtClean="0">
                <a:solidFill>
                  <a:schemeClr val="tx1"/>
                </a:solidFill>
                <a:latin typeface="+mn-lt"/>
                <a:ea typeface="+mn-ea"/>
                <a:cs typeface="+mn-cs"/>
              </a:rPr>
              <a:t>The 2017 High Level Meeting of the DAC confirmed that an important function of the DAC continues to be their contribution to setting the policies and rules for official development finance and as a guardian of statistics and good practice standards. </a:t>
            </a:r>
          </a:p>
          <a:p>
            <a:endParaRPr lang="en-US" sz="1368" b="0" i="0" u="none" strike="noStrike" kern="1200" baseline="0" dirty="0" smtClean="0">
              <a:solidFill>
                <a:schemeClr val="tx1"/>
              </a:solidFill>
              <a:latin typeface="+mn-lt"/>
              <a:ea typeface="+mn-ea"/>
              <a:cs typeface="+mn-cs"/>
            </a:endParaRPr>
          </a:p>
          <a:p>
            <a:r>
              <a:rPr lang="en-US" sz="1368" b="0" i="0" u="none" strike="noStrike" kern="1200" baseline="0" dirty="0" smtClean="0">
                <a:solidFill>
                  <a:schemeClr val="tx1"/>
                </a:solidFill>
                <a:latin typeface="+mn-lt"/>
                <a:ea typeface="+mn-ea"/>
                <a:cs typeface="+mn-cs"/>
              </a:rPr>
              <a:t>In addition, the experience and expertise of all actors will be essential to crafting a Monitoring 2.0 that is both meaningful and useful to all actors. </a:t>
            </a:r>
          </a:p>
          <a:p>
            <a:endParaRPr lang="en-US" sz="1368" b="0" i="0" u="none" strike="noStrike" kern="1200" baseline="0" dirty="0" smtClean="0">
              <a:solidFill>
                <a:schemeClr val="tx1"/>
              </a:solidFill>
              <a:latin typeface="+mn-lt"/>
              <a:ea typeface="+mn-ea"/>
              <a:cs typeface="+mn-cs"/>
            </a:endParaRPr>
          </a:p>
          <a:p>
            <a:r>
              <a:rPr lang="en-US" sz="1368" b="0" i="0" u="none" strike="noStrike" kern="1200" baseline="0" dirty="0" smtClean="0">
                <a:solidFill>
                  <a:schemeClr val="tx1"/>
                </a:solidFill>
                <a:latin typeface="+mn-lt"/>
                <a:ea typeface="+mn-ea"/>
                <a:cs typeface="+mn-cs"/>
              </a:rPr>
              <a:t>One of the key benefits of expanding the scope of the framework, particularly vis-a-vis DAC members, is that the new areas and associated indicators that are developed will provide critical data points and analysis that could be used to raise awareness in national contexts on the important work that is already being carried out, and to inform future policy and decision-making.</a:t>
            </a:r>
            <a:endParaRPr lang="en-GB" dirty="0" smtClean="0"/>
          </a:p>
          <a:p>
            <a:endParaRPr lang="en-GB" dirty="0"/>
          </a:p>
        </p:txBody>
      </p:sp>
      <p:sp>
        <p:nvSpPr>
          <p:cNvPr id="4" name="Slide Number Placeholder 3"/>
          <p:cNvSpPr>
            <a:spLocks noGrp="1"/>
          </p:cNvSpPr>
          <p:nvPr>
            <p:ph type="sldNum" sz="quarter" idx="10"/>
          </p:nvPr>
        </p:nvSpPr>
        <p:spPr/>
        <p:txBody>
          <a:bodyPr/>
          <a:lstStyle/>
          <a:p>
            <a:fld id="{BAF2DFDC-868E-624F-87C8-357F8B6F2925}" type="slidenum">
              <a:rPr lang="it-IT" smtClean="0"/>
              <a:t>5</a:t>
            </a:fld>
            <a:endParaRPr lang="it-IT"/>
          </a:p>
        </p:txBody>
      </p:sp>
    </p:spTree>
    <p:extLst>
      <p:ext uri="{BB962C8B-B14F-4D97-AF65-F5344CB8AC3E}">
        <p14:creationId xmlns:p14="http://schemas.microsoft.com/office/powerpoint/2010/main" val="3656078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1042843" rtl="0" eaLnBrk="1" fontAlgn="auto" latinLnBrk="0" hangingPunct="1">
              <a:lnSpc>
                <a:spcPct val="100000"/>
              </a:lnSpc>
              <a:spcBef>
                <a:spcPts val="0"/>
              </a:spcBef>
              <a:spcAft>
                <a:spcPts val="0"/>
              </a:spcAft>
              <a:buClrTx/>
              <a:buSzTx/>
              <a:buFontTx/>
              <a:buNone/>
              <a:tabLst/>
              <a:defRPr/>
            </a:pPr>
            <a:r>
              <a:rPr lang="en-GB" sz="1368" kern="1200" dirty="0" smtClean="0">
                <a:solidFill>
                  <a:schemeClr val="tx1"/>
                </a:solidFill>
                <a:effectLst/>
                <a:latin typeface="+mn-lt"/>
                <a:ea typeface="+mn-ea"/>
                <a:cs typeface="+mn-cs"/>
              </a:rPr>
              <a:t>As</a:t>
            </a:r>
            <a:r>
              <a:rPr lang="en-GB" sz="1368" kern="1200" baseline="0" dirty="0" smtClean="0">
                <a:solidFill>
                  <a:schemeClr val="tx1"/>
                </a:solidFill>
                <a:effectLst/>
                <a:latin typeface="+mn-lt"/>
                <a:ea typeface="+mn-ea"/>
                <a:cs typeface="+mn-cs"/>
              </a:rPr>
              <a:t> we are finalising work on track 1, technical work to further develop track 2 will be stepped up this year. </a:t>
            </a:r>
          </a:p>
          <a:p>
            <a:pPr marL="0" marR="0" lvl="0" indent="0" algn="l" defTabSz="1042843" rtl="0" eaLnBrk="1" fontAlgn="auto" latinLnBrk="0" hangingPunct="1">
              <a:lnSpc>
                <a:spcPct val="100000"/>
              </a:lnSpc>
              <a:spcBef>
                <a:spcPts val="0"/>
              </a:spcBef>
              <a:spcAft>
                <a:spcPts val="0"/>
              </a:spcAft>
              <a:buClrTx/>
              <a:buSzTx/>
              <a:buFontTx/>
              <a:buNone/>
              <a:tabLst/>
              <a:defRPr/>
            </a:pPr>
            <a:endParaRPr lang="en-GB" sz="1368" kern="1200" dirty="0" smtClean="0">
              <a:solidFill>
                <a:schemeClr val="tx1"/>
              </a:solidFill>
              <a:effectLst/>
              <a:latin typeface="+mn-lt"/>
              <a:ea typeface="+mn-ea"/>
              <a:cs typeface="+mn-cs"/>
            </a:endParaRPr>
          </a:p>
          <a:p>
            <a:pPr marL="0" marR="0" lvl="0" indent="0" algn="l" defTabSz="1042843" rtl="0" eaLnBrk="1" fontAlgn="auto" latinLnBrk="0" hangingPunct="1">
              <a:lnSpc>
                <a:spcPct val="100000"/>
              </a:lnSpc>
              <a:spcBef>
                <a:spcPts val="0"/>
              </a:spcBef>
              <a:spcAft>
                <a:spcPts val="0"/>
              </a:spcAft>
              <a:buClrTx/>
              <a:buSzTx/>
              <a:buFontTx/>
              <a:buNone/>
              <a:tabLst/>
              <a:defRPr/>
            </a:pPr>
            <a:r>
              <a:rPr lang="en-GB" sz="1368" kern="1200" dirty="0" smtClean="0">
                <a:solidFill>
                  <a:schemeClr val="tx1"/>
                </a:solidFill>
                <a:effectLst/>
                <a:latin typeface="+mn-lt"/>
                <a:ea typeface="+mn-ea"/>
                <a:cs typeface="+mn-cs"/>
              </a:rPr>
              <a:t>The work undertaken</a:t>
            </a:r>
            <a:r>
              <a:rPr lang="en-GB" sz="1368" kern="1200" baseline="0" dirty="0" smtClean="0">
                <a:solidFill>
                  <a:schemeClr val="tx1"/>
                </a:solidFill>
                <a:effectLst/>
                <a:latin typeface="+mn-lt"/>
                <a:ea typeface="+mn-ea"/>
                <a:cs typeface="+mn-cs"/>
              </a:rPr>
              <a:t> on track 2, along with the results of the 2018 Global Monitoring round and the implementation of track 1, will culminate with an opportunity at t</a:t>
            </a:r>
            <a:r>
              <a:rPr lang="en-GB" sz="1368" kern="1200" dirty="0" smtClean="0">
                <a:solidFill>
                  <a:schemeClr val="tx1"/>
                </a:solidFill>
                <a:effectLst/>
                <a:latin typeface="+mn-lt"/>
                <a:ea typeface="+mn-ea"/>
                <a:cs typeface="+mn-cs"/>
              </a:rPr>
              <a:t>he 2019 HLPF to present a Global Partnership Monitoring Framework 2.0 and share it with the international development community.</a:t>
            </a:r>
            <a:r>
              <a:rPr lang="en-GB" sz="1368" kern="1200" baseline="0" dirty="0" smtClean="0">
                <a:solidFill>
                  <a:schemeClr val="tx1"/>
                </a:solidFill>
                <a:effectLst/>
                <a:latin typeface="+mn-lt"/>
                <a:ea typeface="+mn-ea"/>
                <a:cs typeface="+mn-cs"/>
              </a:rPr>
              <a:t> The aim will be to </a:t>
            </a:r>
            <a:r>
              <a:rPr lang="en-GB" sz="1368" kern="1200" dirty="0" smtClean="0">
                <a:solidFill>
                  <a:schemeClr val="tx1"/>
                </a:solidFill>
                <a:effectLst/>
                <a:latin typeface="+mn-lt"/>
                <a:ea typeface="+mn-ea"/>
                <a:cs typeface="+mn-cs"/>
              </a:rPr>
              <a:t>roll out</a:t>
            </a:r>
            <a:r>
              <a:rPr lang="en-GB" sz="1368" kern="1200" baseline="0" dirty="0" smtClean="0">
                <a:solidFill>
                  <a:schemeClr val="tx1"/>
                </a:solidFill>
                <a:effectLst/>
                <a:latin typeface="+mn-lt"/>
                <a:ea typeface="+mn-ea"/>
                <a:cs typeface="+mn-cs"/>
              </a:rPr>
              <a:t> an</a:t>
            </a:r>
            <a:r>
              <a:rPr lang="en-GB" sz="1368" kern="1200" dirty="0" smtClean="0">
                <a:solidFill>
                  <a:schemeClr val="tx1"/>
                </a:solidFill>
                <a:effectLst/>
                <a:latin typeface="+mn-lt"/>
                <a:ea typeface="+mn-ea"/>
                <a:cs typeface="+mn-cs"/>
              </a:rPr>
              <a:t> enhanced framework during the 2020 global monitoring round. </a:t>
            </a:r>
          </a:p>
          <a:p>
            <a:endParaRPr lang="it-IT" dirty="0"/>
          </a:p>
        </p:txBody>
      </p:sp>
      <p:sp>
        <p:nvSpPr>
          <p:cNvPr id="4" name="Segnaposto numero diapositiva 3"/>
          <p:cNvSpPr>
            <a:spLocks noGrp="1"/>
          </p:cNvSpPr>
          <p:nvPr>
            <p:ph type="sldNum" sz="quarter" idx="10"/>
          </p:nvPr>
        </p:nvSpPr>
        <p:spPr/>
        <p:txBody>
          <a:bodyPr/>
          <a:lstStyle/>
          <a:p>
            <a:fld id="{BAF2DFDC-868E-624F-87C8-357F8B6F2925}" type="slidenum">
              <a:rPr lang="it-IT" smtClean="0"/>
              <a:t>6</a:t>
            </a:fld>
            <a:endParaRPr lang="it-IT"/>
          </a:p>
        </p:txBody>
      </p:sp>
    </p:spTree>
    <p:extLst>
      <p:ext uri="{BB962C8B-B14F-4D97-AF65-F5344CB8AC3E}">
        <p14:creationId xmlns:p14="http://schemas.microsoft.com/office/powerpoint/2010/main" val="1293054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A 2-day</a:t>
            </a:r>
            <a:r>
              <a:rPr lang="en-GB" baseline="0" dirty="0" smtClean="0"/>
              <a:t> event will be convened in Paris in June – date TBC. Planning for this event is underway, more details will be available shortly. </a:t>
            </a:r>
          </a:p>
          <a:p>
            <a:endParaRPr lang="en-GB" baseline="0" dirty="0" smtClean="0"/>
          </a:p>
          <a:p>
            <a:pPr marL="0" marR="0" indent="0" algn="l" defTabSz="1042843" rtl="0" eaLnBrk="1" fontAlgn="auto" latinLnBrk="0" hangingPunct="1">
              <a:lnSpc>
                <a:spcPct val="100000"/>
              </a:lnSpc>
              <a:spcBef>
                <a:spcPts val="0"/>
              </a:spcBef>
              <a:spcAft>
                <a:spcPts val="0"/>
              </a:spcAft>
              <a:buClrTx/>
              <a:buSzTx/>
              <a:buFontTx/>
              <a:buNone/>
              <a:tabLst/>
              <a:defRPr/>
            </a:pPr>
            <a:r>
              <a:rPr lang="en-GB" baseline="0" dirty="0" smtClean="0"/>
              <a:t>Beyond the event in June and other consultative events, partners interested in engaging closely in the development of technical work related to track 2 should email GPEDC directly. We are particularly interested to connect with you, the technical experts in capital, to develop together a basis for discussion of Monitoring 2.0.</a:t>
            </a:r>
            <a:endParaRPr lang="en-GB" dirty="0" smtClean="0"/>
          </a:p>
        </p:txBody>
      </p:sp>
      <p:sp>
        <p:nvSpPr>
          <p:cNvPr id="4" name="Segnaposto numero diapositiva 3"/>
          <p:cNvSpPr>
            <a:spLocks noGrp="1"/>
          </p:cNvSpPr>
          <p:nvPr>
            <p:ph type="sldNum" sz="quarter" idx="10"/>
          </p:nvPr>
        </p:nvSpPr>
        <p:spPr/>
        <p:txBody>
          <a:bodyPr/>
          <a:lstStyle/>
          <a:p>
            <a:fld id="{BAF2DFDC-868E-624F-87C8-357F8B6F2925}" type="slidenum">
              <a:rPr lang="it-IT" smtClean="0"/>
              <a:t>7</a:t>
            </a:fld>
            <a:endParaRPr lang="it-IT"/>
          </a:p>
        </p:txBody>
      </p:sp>
    </p:spTree>
    <p:extLst>
      <p:ext uri="{BB962C8B-B14F-4D97-AF65-F5344CB8AC3E}">
        <p14:creationId xmlns:p14="http://schemas.microsoft.com/office/powerpoint/2010/main" val="1293054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7" name="Segnaposto titolo 2"/>
          <p:cNvSpPr>
            <a:spLocks noGrp="1"/>
          </p:cNvSpPr>
          <p:nvPr>
            <p:ph type="title"/>
          </p:nvPr>
        </p:nvSpPr>
        <p:spPr>
          <a:xfrm>
            <a:off x="1524287" y="1007768"/>
            <a:ext cx="5493828" cy="2703697"/>
          </a:xfrm>
          <a:prstGeom prst="rect">
            <a:avLst/>
          </a:prstGeom>
        </p:spPr>
        <p:txBody>
          <a:bodyPr vert="horz" lIns="0" tIns="0" rIns="0" bIns="0" rtlCol="0" anchor="b">
            <a:normAutofit/>
          </a:bodyPr>
          <a:lstStyle>
            <a:lvl1pPr>
              <a:defRPr>
                <a:latin typeface="Arial" charset="0"/>
                <a:ea typeface="Arial" charset="0"/>
                <a:cs typeface="Arial" charset="0"/>
              </a:defRPr>
            </a:lvl1pPr>
          </a:lstStyle>
          <a:p>
            <a:r>
              <a:rPr lang="it-IT" dirty="0"/>
              <a:t>Title</a:t>
            </a:r>
          </a:p>
        </p:txBody>
      </p:sp>
      <p:sp>
        <p:nvSpPr>
          <p:cNvPr id="9" name="Segnaposto testo 8"/>
          <p:cNvSpPr>
            <a:spLocks noGrp="1"/>
          </p:cNvSpPr>
          <p:nvPr>
            <p:ph type="body" sz="quarter" idx="10"/>
          </p:nvPr>
        </p:nvSpPr>
        <p:spPr>
          <a:xfrm>
            <a:off x="1524287" y="4214812"/>
            <a:ext cx="5493828" cy="2559789"/>
          </a:xfrm>
          <a:prstGeom prst="rect">
            <a:avLst/>
          </a:prstGeom>
        </p:spPr>
        <p:txBody>
          <a:bodyPr lIns="0" tIns="0" rIns="0" bIns="46800"/>
          <a:lstStyle>
            <a:lvl1pPr>
              <a:defRPr sz="2000">
                <a:solidFill>
                  <a:schemeClr val="bg1"/>
                </a:solidFill>
                <a:latin typeface="Arial" charset="0"/>
                <a:ea typeface="Arial" charset="0"/>
                <a:cs typeface="Arial" charset="0"/>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it-IT" dirty="0"/>
              <a:t>Fare clic per modificare gli stili del testo dello schema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336675" y="1236663"/>
            <a:ext cx="8018463" cy="2632075"/>
          </a:xfrm>
          <a:prstGeom prst="rect">
            <a:avLst/>
          </a:prstGeom>
        </p:spPr>
        <p:txBody>
          <a:bodyPr anchor="b"/>
          <a:lstStyle>
            <a:lvl1pPr algn="ctr">
              <a:defRPr sz="6000" b="1">
                <a:latin typeface="Arial" charset="0"/>
                <a:ea typeface="Arial" charset="0"/>
                <a:cs typeface="Arial" charset="0"/>
              </a:defRPr>
            </a:lvl1pPr>
          </a:lstStyle>
          <a:p>
            <a:r>
              <a:rPr lang="it-IT" dirty="0"/>
              <a:t>Fare clic per modificare lo stile del titolo dello schema</a:t>
            </a:r>
          </a:p>
        </p:txBody>
      </p:sp>
      <p:sp>
        <p:nvSpPr>
          <p:cNvPr id="3" name="Sottotitolo 2"/>
          <p:cNvSpPr>
            <a:spLocks noGrp="1"/>
          </p:cNvSpPr>
          <p:nvPr>
            <p:ph type="subTitle" idx="1"/>
          </p:nvPr>
        </p:nvSpPr>
        <p:spPr>
          <a:xfrm>
            <a:off x="1336675" y="3970338"/>
            <a:ext cx="8018463" cy="1825625"/>
          </a:xfrm>
          <a:prstGeom prst="rect">
            <a:avLst/>
          </a:prstGeom>
        </p:spPr>
        <p:txBody>
          <a:bodyPr/>
          <a:lstStyle>
            <a:lvl1pPr marL="0" indent="0" algn="ctr">
              <a:buNone/>
              <a:defRPr sz="24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Tree>
    <p:extLst>
      <p:ext uri="{BB962C8B-B14F-4D97-AF65-F5344CB8AC3E}">
        <p14:creationId xmlns:p14="http://schemas.microsoft.com/office/powerpoint/2010/main" val="5610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
        <p:nvSpPr>
          <p:cNvPr id="3" name="Segnaposto contenuto 2"/>
          <p:cNvSpPr>
            <a:spLocks noGrp="1"/>
          </p:cNvSpPr>
          <p:nvPr>
            <p:ph sz="half" idx="1"/>
          </p:nvPr>
        </p:nvSpPr>
        <p:spPr>
          <a:xfrm>
            <a:off x="549274" y="2577948"/>
            <a:ext cx="4710293"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contenuto 3"/>
          <p:cNvSpPr>
            <a:spLocks noGrp="1"/>
          </p:cNvSpPr>
          <p:nvPr>
            <p:ph sz="half" idx="2"/>
          </p:nvPr>
        </p:nvSpPr>
        <p:spPr>
          <a:xfrm>
            <a:off x="5421313" y="2577948"/>
            <a:ext cx="4708525" cy="4230840"/>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398478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549274" y="2577947"/>
            <a:ext cx="2865439" cy="4230841"/>
          </a:xfrm>
          <a:prstGeom prst="rect">
            <a:avLst/>
          </a:prstGeom>
        </p:spPr>
        <p:txBody>
          <a:bodyPr/>
          <a:lstStyle>
            <a:lvl1pPr>
              <a:defRPr>
                <a:latin typeface="Arial Hebrew Scholar" charset="-79"/>
                <a:ea typeface="Arial Hebrew Scholar" charset="-79"/>
                <a:cs typeface="Arial Hebrew Scholar" charset="-79"/>
              </a:defRPr>
            </a:lvl1pPr>
            <a:lvl2pPr>
              <a:defRPr>
                <a:latin typeface="Arial Hebrew Scholar" charset="-79"/>
                <a:ea typeface="Arial Hebrew Scholar" charset="-79"/>
                <a:cs typeface="Arial Hebrew Scholar" charset="-79"/>
              </a:defRPr>
            </a:lvl2pPr>
            <a:lvl3pPr>
              <a:defRPr>
                <a:latin typeface="Arial Hebrew Scholar" charset="-79"/>
                <a:ea typeface="Arial Hebrew Scholar" charset="-79"/>
                <a:cs typeface="Arial Hebrew Scholar" charset="-79"/>
              </a:defRPr>
            </a:lvl3pPr>
            <a:lvl4pPr>
              <a:defRPr>
                <a:latin typeface="Arial Hebrew Scholar" charset="-79"/>
                <a:ea typeface="Arial Hebrew Scholar" charset="-79"/>
                <a:cs typeface="Arial Hebrew Scholar" charset="-79"/>
              </a:defRPr>
            </a:lvl4pPr>
            <a:lvl5pPr>
              <a:defRPr>
                <a:latin typeface="Arial Hebrew Scholar" charset="-79"/>
                <a:ea typeface="Arial Hebrew Scholar" charset="-79"/>
                <a:cs typeface="Arial Hebrew Scholar" charset="-79"/>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contenuto 2"/>
          <p:cNvSpPr>
            <a:spLocks noGrp="1"/>
          </p:cNvSpPr>
          <p:nvPr>
            <p:ph sz="half" idx="10"/>
          </p:nvPr>
        </p:nvSpPr>
        <p:spPr>
          <a:xfrm>
            <a:off x="3906836"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Segnaposto contenuto 2"/>
          <p:cNvSpPr>
            <a:spLocks noGrp="1"/>
          </p:cNvSpPr>
          <p:nvPr>
            <p:ph sz="half" idx="11"/>
          </p:nvPr>
        </p:nvSpPr>
        <p:spPr>
          <a:xfrm>
            <a:off x="7264399" y="2577947"/>
            <a:ext cx="286543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8"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208895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8743" y="2577946"/>
            <a:ext cx="9598809" cy="4230841"/>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950851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53980" y="5059363"/>
            <a:ext cx="9608172" cy="1652587"/>
          </a:xfrm>
          <a:prstGeom prst="rect">
            <a:avLst/>
          </a:prstGeom>
        </p:spPr>
        <p:txBody>
          <a:bodyPr/>
          <a:lstStyle>
            <a:lvl1pPr marL="0" indent="0">
              <a:buNone/>
              <a:defRPr sz="240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dirty="0"/>
              <a:t>Fare clic per modificare gli stili del testo dello schema</a:t>
            </a:r>
          </a:p>
        </p:txBody>
      </p:sp>
      <p:sp>
        <p:nvSpPr>
          <p:cNvPr id="4"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947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549314" y="2370501"/>
            <a:ext cx="4522788"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4" name="Segnaposto contenuto 3"/>
          <p:cNvSpPr>
            <a:spLocks noGrp="1"/>
          </p:cNvSpPr>
          <p:nvPr>
            <p:ph sz="half" idx="2"/>
          </p:nvPr>
        </p:nvSpPr>
        <p:spPr>
          <a:xfrm>
            <a:off x="549314" y="3313113"/>
            <a:ext cx="4522788"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testo 4"/>
          <p:cNvSpPr>
            <a:spLocks noGrp="1"/>
          </p:cNvSpPr>
          <p:nvPr>
            <p:ph type="body" sz="quarter" idx="3"/>
          </p:nvPr>
        </p:nvSpPr>
        <p:spPr>
          <a:xfrm>
            <a:off x="5567362" y="2370501"/>
            <a:ext cx="4545013" cy="908050"/>
          </a:xfrm>
          <a:prstGeom prst="rect">
            <a:avLst/>
          </a:prstGeom>
        </p:spPr>
        <p:txBody>
          <a:bodyPr anchor="b"/>
          <a:lstStyle>
            <a:lvl1pPr marL="0" indent="0">
              <a:buNone/>
              <a:defRPr sz="2400" b="1">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Fare clic per modificare gli stili del testo dello schema</a:t>
            </a:r>
          </a:p>
        </p:txBody>
      </p:sp>
      <p:sp>
        <p:nvSpPr>
          <p:cNvPr id="6" name="Segnaposto contenuto 5"/>
          <p:cNvSpPr>
            <a:spLocks noGrp="1"/>
          </p:cNvSpPr>
          <p:nvPr>
            <p:ph sz="quarter" idx="4"/>
          </p:nvPr>
        </p:nvSpPr>
        <p:spPr>
          <a:xfrm>
            <a:off x="5567361" y="3313113"/>
            <a:ext cx="4545013" cy="3509962"/>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7" name="Titolo 1"/>
          <p:cNvSpPr>
            <a:spLocks noGrp="1"/>
          </p:cNvSpPr>
          <p:nvPr>
            <p:ph type="title"/>
          </p:nvPr>
        </p:nvSpPr>
        <p:spPr>
          <a:xfrm>
            <a:off x="549274" y="910001"/>
            <a:ext cx="9580563" cy="1460500"/>
          </a:xfrm>
          <a:prstGeom prst="rect">
            <a:avLst/>
          </a:prstGeom>
        </p:spPr>
        <p:txBody>
          <a:bodyPr lIns="0" tIns="0" rIns="0" bIns="0"/>
          <a:lstStyle>
            <a:lvl1pPr>
              <a:defRPr>
                <a:latin typeface="Arial" charset="0"/>
                <a:ea typeface="Arial" charset="0"/>
                <a:cs typeface="Arial" charset="0"/>
              </a:defRPr>
            </a:lvl1pPr>
          </a:lstStyle>
          <a:p>
            <a:r>
              <a:rPr lang="it-IT" dirty="0"/>
              <a:t>Fare clic per modificare lo stile del titolo dello schema</a:t>
            </a:r>
          </a:p>
        </p:txBody>
      </p:sp>
    </p:spTree>
    <p:extLst>
      <p:ext uri="{BB962C8B-B14F-4D97-AF65-F5344CB8AC3E}">
        <p14:creationId xmlns:p14="http://schemas.microsoft.com/office/powerpoint/2010/main" val="174649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0693283" cy="7559675"/>
          </a:xfrm>
          <a:prstGeom prst="rect">
            <a:avLst/>
          </a:prstGeom>
        </p:spPr>
      </p:pic>
    </p:spTree>
    <p:extLst>
      <p:ext uri="{BB962C8B-B14F-4D97-AF65-F5344CB8AC3E}">
        <p14:creationId xmlns:p14="http://schemas.microsoft.com/office/powerpoint/2010/main" val="1862224442"/>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1007943" rtl="0" eaLnBrk="1" latinLnBrk="0" hangingPunct="1">
        <a:lnSpc>
          <a:spcPct val="90000"/>
        </a:lnSpc>
        <a:spcBef>
          <a:spcPct val="0"/>
        </a:spcBef>
        <a:buNone/>
        <a:defRPr sz="4000" b="1" kern="1200">
          <a:solidFill>
            <a:schemeClr val="bg1"/>
          </a:solidFill>
          <a:latin typeface="+mn-lt"/>
          <a:ea typeface="+mj-ea"/>
          <a:cs typeface="+mj-cs"/>
        </a:defRPr>
      </a:lvl1pPr>
    </p:titleStyle>
    <p:bodyStyle>
      <a:lvl1pPr marL="0" indent="0" algn="l" defTabSz="1007943" rtl="0" eaLnBrk="1" latinLnBrk="0" hangingPunct="1">
        <a:lnSpc>
          <a:spcPct val="90000"/>
        </a:lnSpc>
        <a:spcBef>
          <a:spcPts val="1102"/>
        </a:spcBef>
        <a:buFont typeface="Arial" panose="020B0604020202020204" pitchFamily="34" charset="0"/>
        <a:buNone/>
        <a:defRPr sz="3200" kern="1200">
          <a:solidFill>
            <a:schemeClr val="bg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0"/>
            <a:ext cx="10693282" cy="7559674"/>
          </a:xfrm>
          <a:prstGeom prst="rect">
            <a:avLst/>
          </a:prstGeom>
        </p:spPr>
      </p:pic>
    </p:spTree>
    <p:extLst>
      <p:ext uri="{BB962C8B-B14F-4D97-AF65-F5344CB8AC3E}">
        <p14:creationId xmlns:p14="http://schemas.microsoft.com/office/powerpoint/2010/main" val="1285909504"/>
      </p:ext>
    </p:extLst>
  </p:cSld>
  <p:clrMap bg1="lt1" tx1="dk1" bg2="lt2" tx2="dk2" accent1="accent1" accent2="accent2" accent3="accent3" accent4="accent4" accent5="accent5" accent6="accent6" hlink="hlink" folHlink="folHlink"/>
  <p:sldLayoutIdLst>
    <p:sldLayoutId id="2147483699" r:id="rId1"/>
    <p:sldLayoutId id="2147483702" r:id="rId2"/>
    <p:sldLayoutId id="2147483708" r:id="rId3"/>
    <p:sldLayoutId id="2147483700" r:id="rId4"/>
    <p:sldLayoutId id="2147483701" r:id="rId5"/>
    <p:sldLayoutId id="214748370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mailto:rebekah.chew@oecd.org"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hyperlink" Target="mailto:alejandro.guerrero-ruiz@oecd.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50DA500-387D-4595-A320-7EA744C4CEAB}"/>
              </a:ext>
            </a:extLst>
          </p:cNvPr>
          <p:cNvSpPr>
            <a:spLocks noGrp="1"/>
          </p:cNvSpPr>
          <p:nvPr>
            <p:ph type="title"/>
          </p:nvPr>
        </p:nvSpPr>
        <p:spPr/>
        <p:txBody>
          <a:bodyPr/>
          <a:lstStyle/>
          <a:p>
            <a:r>
              <a:rPr lang="en-GB" dirty="0"/>
              <a:t>Monitoring 2.0:</a:t>
            </a:r>
            <a:r>
              <a:rPr lang="en-GB" i="1" dirty="0"/>
              <a:t> </a:t>
            </a:r>
            <a:r>
              <a:rPr lang="en-GB" dirty="0"/>
              <a:t>Adapting to the challenges of the 2030 Agenda</a:t>
            </a:r>
            <a:endParaRPr lang="en-US" dirty="0"/>
          </a:p>
        </p:txBody>
      </p:sp>
      <p:sp>
        <p:nvSpPr>
          <p:cNvPr id="7" name="Text Placeholder 6">
            <a:extLst>
              <a:ext uri="{FF2B5EF4-FFF2-40B4-BE49-F238E27FC236}">
                <a16:creationId xmlns:a16="http://schemas.microsoft.com/office/drawing/2014/main" xmlns="" id="{729CDD39-4D67-4374-82FB-83C23984CB6E}"/>
              </a:ext>
            </a:extLst>
          </p:cNvPr>
          <p:cNvSpPr>
            <a:spLocks noGrp="1"/>
          </p:cNvSpPr>
          <p:nvPr>
            <p:ph type="body" sz="quarter" idx="10"/>
          </p:nvPr>
        </p:nvSpPr>
        <p:spPr>
          <a:xfrm>
            <a:off x="1524286" y="4214812"/>
            <a:ext cx="6695153" cy="2559789"/>
          </a:xfrm>
        </p:spPr>
        <p:txBody>
          <a:bodyPr/>
          <a:lstStyle/>
          <a:p>
            <a:r>
              <a:rPr lang="en-GB" b="1" dirty="0"/>
              <a:t>Development Effectiveness and Transparency</a:t>
            </a:r>
            <a:br>
              <a:rPr lang="en-GB" b="1" dirty="0"/>
            </a:br>
            <a:r>
              <a:rPr lang="en-GB" b="1" dirty="0"/>
              <a:t>Workshop with EU Member States</a:t>
            </a:r>
            <a:br>
              <a:rPr lang="en-GB" b="1" dirty="0"/>
            </a:br>
            <a:endParaRPr lang="en-GB" b="1" dirty="0"/>
          </a:p>
          <a:p>
            <a:r>
              <a:rPr lang="en-GB" b="1" dirty="0"/>
              <a:t>Brussels, Friday 2 March </a:t>
            </a:r>
            <a:r>
              <a:rPr lang="en-GB" b="1" dirty="0" smtClean="0"/>
              <a:t>2018</a:t>
            </a:r>
            <a:endParaRPr lang="en-GB" b="1" dirty="0"/>
          </a:p>
          <a:p>
            <a:r>
              <a:rPr lang="en-GB" b="1" dirty="0" smtClean="0"/>
              <a:t>Session #5</a:t>
            </a:r>
            <a:endParaRPr lang="en-US" dirty="0"/>
          </a:p>
        </p:txBody>
      </p:sp>
      <p:pic>
        <p:nvPicPr>
          <p:cNvPr id="8" name="Picture 7">
            <a:extLst>
              <a:ext uri="{FF2B5EF4-FFF2-40B4-BE49-F238E27FC236}">
                <a16:creationId xmlns:a16="http://schemas.microsoft.com/office/drawing/2014/main" xmlns="" id="{F5839FBE-6390-4F1B-91CA-E7D272F83029}"/>
              </a:ext>
            </a:extLst>
          </p:cNvPr>
          <p:cNvPicPr>
            <a:picLocks noChangeAspect="1"/>
          </p:cNvPicPr>
          <p:nvPr/>
        </p:nvPicPr>
        <p:blipFill>
          <a:blip r:embed="rId2"/>
          <a:stretch>
            <a:fillRect/>
          </a:stretch>
        </p:blipFill>
        <p:spPr>
          <a:xfrm>
            <a:off x="4843463" y="7016750"/>
            <a:ext cx="5848350" cy="542925"/>
          </a:xfrm>
          <a:prstGeom prst="rect">
            <a:avLst/>
          </a:prstGeom>
        </p:spPr>
      </p:pic>
    </p:spTree>
    <p:extLst>
      <p:ext uri="{BB962C8B-B14F-4D97-AF65-F5344CB8AC3E}">
        <p14:creationId xmlns:p14="http://schemas.microsoft.com/office/powerpoint/2010/main" val="631077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
        <p:nvSpPr>
          <p:cNvPr id="3" name="Sottotitolo 2"/>
          <p:cNvSpPr>
            <a:spLocks noGrp="1"/>
          </p:cNvSpPr>
          <p:nvPr>
            <p:ph type="subTitle" idx="1"/>
          </p:nvPr>
        </p:nvSpPr>
        <p:spPr>
          <a:xfrm>
            <a:off x="1336675" y="3856356"/>
            <a:ext cx="8018463" cy="1825625"/>
          </a:xfrm>
        </p:spPr>
        <p:txBody>
          <a:bodyPr/>
          <a:lstStyle/>
          <a:p>
            <a:pPr marL="342900" indent="-342900" algn="l">
              <a:buFont typeface="Arial" panose="020B0604020202020204" pitchFamily="34" charset="0"/>
              <a:buChar char="•"/>
            </a:pPr>
            <a:r>
              <a:rPr lang="it-IT" dirty="0"/>
              <a:t>The </a:t>
            </a:r>
            <a:r>
              <a:rPr lang="it-IT" dirty="0" err="1"/>
              <a:t>development</a:t>
            </a:r>
            <a:r>
              <a:rPr lang="it-IT" dirty="0"/>
              <a:t> </a:t>
            </a:r>
            <a:r>
              <a:rPr lang="it-IT" dirty="0" err="1"/>
              <a:t>landscape</a:t>
            </a:r>
            <a:r>
              <a:rPr lang="it-IT" dirty="0"/>
              <a:t> </a:t>
            </a:r>
            <a:r>
              <a:rPr lang="it-IT" dirty="0" err="1"/>
              <a:t>has</a:t>
            </a:r>
            <a:r>
              <a:rPr lang="it-IT" dirty="0"/>
              <a:t> </a:t>
            </a:r>
            <a:r>
              <a:rPr lang="it-IT" dirty="0" err="1"/>
              <a:t>changed</a:t>
            </a:r>
            <a:r>
              <a:rPr lang="it-IT" dirty="0"/>
              <a:t> </a:t>
            </a:r>
          </a:p>
          <a:p>
            <a:pPr marL="800100" lvl="1" indent="-342900" algn="l">
              <a:buFont typeface="Arial" panose="020B0604020202020204" pitchFamily="34" charset="0"/>
              <a:buChar char="•"/>
            </a:pPr>
            <a:r>
              <a:rPr lang="it-IT" dirty="0" err="1"/>
              <a:t>Emerging</a:t>
            </a:r>
            <a:r>
              <a:rPr lang="it-IT" dirty="0"/>
              <a:t> </a:t>
            </a:r>
            <a:r>
              <a:rPr lang="it-IT" dirty="0" err="1"/>
              <a:t>challenges</a:t>
            </a:r>
            <a:r>
              <a:rPr lang="it-IT" dirty="0"/>
              <a:t>, new </a:t>
            </a:r>
            <a:r>
              <a:rPr lang="it-IT" dirty="0" err="1"/>
              <a:t>opportunities</a:t>
            </a:r>
            <a:r>
              <a:rPr lang="it-IT" dirty="0"/>
              <a:t>, </a:t>
            </a:r>
            <a:r>
              <a:rPr lang="it-IT" dirty="0" err="1"/>
              <a:t>increasing</a:t>
            </a:r>
            <a:r>
              <a:rPr lang="it-IT" dirty="0"/>
              <a:t> </a:t>
            </a:r>
            <a:r>
              <a:rPr lang="it-IT" dirty="0" err="1"/>
              <a:t>number</a:t>
            </a:r>
            <a:r>
              <a:rPr lang="it-IT" dirty="0"/>
              <a:t> of </a:t>
            </a:r>
            <a:r>
              <a:rPr lang="it-IT" dirty="0" err="1"/>
              <a:t>development</a:t>
            </a:r>
            <a:r>
              <a:rPr lang="it-IT" dirty="0"/>
              <a:t> </a:t>
            </a:r>
            <a:r>
              <a:rPr lang="it-IT" dirty="0" err="1"/>
              <a:t>actors</a:t>
            </a:r>
            <a:endParaRPr lang="it-IT" dirty="0"/>
          </a:p>
          <a:p>
            <a:pPr marL="800100" lvl="1" indent="-342900" algn="l">
              <a:buFont typeface="Arial" panose="020B0604020202020204" pitchFamily="34" charset="0"/>
              <a:buChar char="•"/>
            </a:pPr>
            <a:r>
              <a:rPr lang="it-IT" dirty="0"/>
              <a:t>2030 Agenda, AAAA, Paris Agreement, </a:t>
            </a:r>
            <a:r>
              <a:rPr lang="it-IT" dirty="0" err="1"/>
              <a:t>among</a:t>
            </a:r>
            <a:r>
              <a:rPr lang="it-IT" dirty="0"/>
              <a:t> </a:t>
            </a:r>
            <a:r>
              <a:rPr lang="it-IT" dirty="0" err="1"/>
              <a:t>other</a:t>
            </a:r>
            <a:r>
              <a:rPr lang="it-IT" dirty="0"/>
              <a:t> </a:t>
            </a:r>
            <a:r>
              <a:rPr lang="it-IT" dirty="0" err="1"/>
              <a:t>internationally</a:t>
            </a:r>
            <a:r>
              <a:rPr lang="it-IT" dirty="0"/>
              <a:t> </a:t>
            </a:r>
            <a:r>
              <a:rPr lang="it-IT" dirty="0" err="1"/>
              <a:t>agreed</a:t>
            </a:r>
            <a:r>
              <a:rPr lang="it-IT" dirty="0"/>
              <a:t> </a:t>
            </a:r>
            <a:r>
              <a:rPr lang="it-IT" dirty="0" err="1"/>
              <a:t>frameworks</a:t>
            </a:r>
            <a:endParaRPr lang="it-IT" dirty="0"/>
          </a:p>
          <a:p>
            <a:pPr marL="342900" lvl="0" indent="-342900" algn="l">
              <a:buFont typeface="Arial" panose="020B0604020202020204" pitchFamily="34" charset="0"/>
              <a:buChar char="•"/>
            </a:pPr>
            <a:r>
              <a:rPr lang="it-IT" dirty="0">
                <a:solidFill>
                  <a:prstClr val="black"/>
                </a:solidFill>
              </a:rPr>
              <a:t>The </a:t>
            </a:r>
            <a:r>
              <a:rPr lang="it-IT" dirty="0" err="1">
                <a:solidFill>
                  <a:prstClr val="black"/>
                </a:solidFill>
              </a:rPr>
              <a:t>need</a:t>
            </a:r>
            <a:r>
              <a:rPr lang="it-IT" dirty="0">
                <a:solidFill>
                  <a:prstClr val="black"/>
                </a:solidFill>
              </a:rPr>
              <a:t> to </a:t>
            </a:r>
            <a:r>
              <a:rPr lang="it-IT" dirty="0" err="1">
                <a:solidFill>
                  <a:prstClr val="black"/>
                </a:solidFill>
              </a:rPr>
              <a:t>adapt</a:t>
            </a:r>
            <a:r>
              <a:rPr lang="it-IT" dirty="0">
                <a:solidFill>
                  <a:prstClr val="black"/>
                </a:solidFill>
              </a:rPr>
              <a:t> </a:t>
            </a:r>
            <a:r>
              <a:rPr lang="it-IT" dirty="0" err="1">
                <a:solidFill>
                  <a:prstClr val="black"/>
                </a:solidFill>
              </a:rPr>
              <a:t>is</a:t>
            </a:r>
            <a:r>
              <a:rPr lang="it-IT" dirty="0">
                <a:solidFill>
                  <a:prstClr val="black"/>
                </a:solidFill>
              </a:rPr>
              <a:t> </a:t>
            </a:r>
            <a:r>
              <a:rPr lang="it-IT" dirty="0" err="1">
                <a:solidFill>
                  <a:prstClr val="black"/>
                </a:solidFill>
              </a:rPr>
              <a:t>recognised</a:t>
            </a:r>
            <a:r>
              <a:rPr lang="it-IT" dirty="0">
                <a:solidFill>
                  <a:prstClr val="black"/>
                </a:solidFill>
              </a:rPr>
              <a:t> </a:t>
            </a:r>
          </a:p>
          <a:p>
            <a:pPr marL="800100" lvl="1" indent="-342900" algn="l">
              <a:buFont typeface="Arial" panose="020B0604020202020204" pitchFamily="34" charset="0"/>
              <a:buChar char="•"/>
            </a:pPr>
            <a:r>
              <a:rPr lang="it-IT" dirty="0">
                <a:solidFill>
                  <a:prstClr val="black"/>
                </a:solidFill>
              </a:rPr>
              <a:t>Global Partnership: Nairobi </a:t>
            </a:r>
            <a:r>
              <a:rPr lang="it-IT" dirty="0" err="1">
                <a:solidFill>
                  <a:prstClr val="black"/>
                </a:solidFill>
              </a:rPr>
              <a:t>Outcome</a:t>
            </a:r>
            <a:r>
              <a:rPr lang="it-IT" dirty="0">
                <a:solidFill>
                  <a:prstClr val="black"/>
                </a:solidFill>
              </a:rPr>
              <a:t> </a:t>
            </a:r>
            <a:r>
              <a:rPr lang="it-IT" dirty="0" err="1">
                <a:solidFill>
                  <a:prstClr val="black"/>
                </a:solidFill>
              </a:rPr>
              <a:t>document</a:t>
            </a:r>
            <a:r>
              <a:rPr lang="it-IT" dirty="0">
                <a:solidFill>
                  <a:prstClr val="black"/>
                </a:solidFill>
              </a:rPr>
              <a:t>  </a:t>
            </a:r>
          </a:p>
          <a:p>
            <a:pPr marL="800100" lvl="1" indent="-342900" algn="l">
              <a:buFont typeface="Arial" panose="020B0604020202020204" pitchFamily="34" charset="0"/>
              <a:buChar char="•"/>
            </a:pPr>
            <a:r>
              <a:rPr lang="it-IT" dirty="0">
                <a:solidFill>
                  <a:prstClr val="black"/>
                </a:solidFill>
              </a:rPr>
              <a:t>EU: New </a:t>
            </a:r>
            <a:r>
              <a:rPr lang="it-IT" dirty="0" err="1">
                <a:solidFill>
                  <a:prstClr val="black"/>
                </a:solidFill>
              </a:rPr>
              <a:t>Consensus</a:t>
            </a:r>
            <a:r>
              <a:rPr lang="it-IT" dirty="0">
                <a:solidFill>
                  <a:prstClr val="black"/>
                </a:solidFill>
              </a:rPr>
              <a:t> for Development</a:t>
            </a:r>
          </a:p>
          <a:p>
            <a:endParaRPr lang="it-IT"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795" b="14807"/>
          <a:stretch/>
        </p:blipFill>
        <p:spPr bwMode="auto">
          <a:xfrm>
            <a:off x="2561272" y="942023"/>
            <a:ext cx="5637847" cy="26459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6313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9274" y="1011601"/>
            <a:ext cx="9580563" cy="1460500"/>
          </a:xfrm>
        </p:spPr>
        <p:txBody>
          <a:bodyPr/>
          <a:lstStyle/>
          <a:p>
            <a:r>
              <a:rPr lang="it-IT" dirty="0" err="1">
                <a:solidFill>
                  <a:schemeClr val="accent1">
                    <a:lumMod val="75000"/>
                  </a:schemeClr>
                </a:solidFill>
              </a:rPr>
              <a:t>Monitoring</a:t>
            </a:r>
            <a:r>
              <a:rPr lang="it-IT" dirty="0">
                <a:solidFill>
                  <a:schemeClr val="accent1">
                    <a:lumMod val="75000"/>
                  </a:schemeClr>
                </a:solidFill>
              </a:rPr>
              <a:t> 2.0: </a:t>
            </a:r>
            <a:r>
              <a:rPr lang="en-GB" dirty="0">
                <a:solidFill>
                  <a:schemeClr val="accent1">
                    <a:lumMod val="75000"/>
                  </a:schemeClr>
                </a:solidFill>
              </a:rPr>
              <a:t>adapting Global Partnership monitoring to 2030 Agenda challenges </a:t>
            </a:r>
            <a:endParaRPr lang="it-IT" dirty="0"/>
          </a:p>
        </p:txBody>
      </p:sp>
      <p:sp>
        <p:nvSpPr>
          <p:cNvPr id="3" name="Segnaposto contenuto 2"/>
          <p:cNvSpPr>
            <a:spLocks noGrp="1"/>
          </p:cNvSpPr>
          <p:nvPr>
            <p:ph sz="half" idx="1"/>
          </p:nvPr>
        </p:nvSpPr>
        <p:spPr>
          <a:xfrm>
            <a:off x="549274" y="3210560"/>
            <a:ext cx="9580563" cy="3598228"/>
          </a:xfrm>
        </p:spPr>
        <p:txBody>
          <a:bodyPr/>
          <a:lstStyle/>
          <a:p>
            <a:r>
              <a:rPr lang="it-IT" dirty="0" err="1" smtClean="0"/>
              <a:t>Adapting</a:t>
            </a:r>
            <a:r>
              <a:rPr lang="it-IT" dirty="0" smtClean="0"/>
              <a:t> the </a:t>
            </a:r>
            <a:r>
              <a:rPr lang="it-IT" dirty="0" err="1" smtClean="0"/>
              <a:t>monitoring</a:t>
            </a:r>
            <a:r>
              <a:rPr lang="it-IT" dirty="0" smtClean="0"/>
              <a:t> </a:t>
            </a:r>
            <a:r>
              <a:rPr lang="it-IT" dirty="0" err="1" smtClean="0"/>
              <a:t>framework</a:t>
            </a:r>
            <a:r>
              <a:rPr lang="it-IT" dirty="0" smtClean="0"/>
              <a:t> to </a:t>
            </a:r>
            <a:r>
              <a:rPr lang="it-IT" dirty="0"/>
              <a:t>cover </a:t>
            </a:r>
            <a:r>
              <a:rPr lang="it-IT" dirty="0" err="1"/>
              <a:t>effectiveness</a:t>
            </a:r>
            <a:r>
              <a:rPr lang="it-IT" dirty="0"/>
              <a:t> of </a:t>
            </a:r>
            <a:r>
              <a:rPr lang="it-IT" dirty="0" err="1"/>
              <a:t>development</a:t>
            </a:r>
            <a:r>
              <a:rPr lang="it-IT" dirty="0"/>
              <a:t> co-</a:t>
            </a:r>
            <a:r>
              <a:rPr lang="it-IT" dirty="0" err="1"/>
              <a:t>operation</a:t>
            </a:r>
            <a:r>
              <a:rPr lang="it-IT" dirty="0"/>
              <a:t> </a:t>
            </a:r>
            <a:r>
              <a:rPr lang="it-IT" dirty="0" smtClean="0"/>
              <a:t>to cover new </a:t>
            </a:r>
            <a:r>
              <a:rPr lang="it-IT" dirty="0" err="1" smtClean="0"/>
              <a:t>actors</a:t>
            </a:r>
            <a:r>
              <a:rPr lang="it-IT" dirty="0" smtClean="0"/>
              <a:t> and </a:t>
            </a:r>
            <a:r>
              <a:rPr lang="it-IT" dirty="0" err="1" smtClean="0"/>
              <a:t>modalities</a:t>
            </a:r>
            <a:r>
              <a:rPr lang="it-IT" dirty="0" smtClean="0"/>
              <a:t>, </a:t>
            </a:r>
            <a:r>
              <a:rPr lang="it-IT" dirty="0" err="1" smtClean="0"/>
              <a:t>as</a:t>
            </a:r>
            <a:r>
              <a:rPr lang="it-IT" dirty="0" smtClean="0"/>
              <a:t> </a:t>
            </a:r>
            <a:r>
              <a:rPr lang="it-IT" dirty="0" err="1" smtClean="0"/>
              <a:t>well</a:t>
            </a:r>
            <a:r>
              <a:rPr lang="it-IT" dirty="0" smtClean="0"/>
              <a:t> </a:t>
            </a:r>
            <a:r>
              <a:rPr lang="it-IT" dirty="0" err="1" smtClean="0"/>
              <a:t>as</a:t>
            </a:r>
            <a:r>
              <a:rPr lang="it-IT" dirty="0" smtClean="0"/>
              <a:t> </a:t>
            </a:r>
            <a:r>
              <a:rPr lang="it-IT" dirty="0" err="1" smtClean="0"/>
              <a:t>emerging</a:t>
            </a:r>
            <a:r>
              <a:rPr lang="it-IT" dirty="0" smtClean="0"/>
              <a:t> </a:t>
            </a:r>
            <a:r>
              <a:rPr lang="it-IT" dirty="0" err="1" smtClean="0"/>
              <a:t>systemic</a:t>
            </a:r>
            <a:r>
              <a:rPr lang="it-IT" dirty="0" smtClean="0"/>
              <a:t> </a:t>
            </a:r>
            <a:r>
              <a:rPr lang="it-IT" dirty="0" err="1"/>
              <a:t>issues</a:t>
            </a:r>
            <a:endParaRPr lang="it-IT" dirty="0"/>
          </a:p>
          <a:p>
            <a:endParaRPr lang="en-GB" dirty="0"/>
          </a:p>
          <a:p>
            <a:r>
              <a:rPr lang="en-GB" dirty="0" smtClean="0"/>
              <a:t>But, prioritisation </a:t>
            </a:r>
            <a:r>
              <a:rPr lang="en-GB" dirty="0"/>
              <a:t>and sequencing of issues will be critical to develop rigorous methodological and consensual approaches on how to monitor effectiveness in new areas</a:t>
            </a:r>
          </a:p>
          <a:p>
            <a:endParaRPr lang="en-GB" dirty="0"/>
          </a:p>
          <a:p>
            <a:endParaRPr lang="it-IT" dirty="0"/>
          </a:p>
          <a:p>
            <a:endParaRPr lang="it-IT" dirty="0"/>
          </a:p>
        </p:txBody>
      </p:sp>
    </p:spTree>
    <p:extLst>
      <p:ext uri="{BB962C8B-B14F-4D97-AF65-F5344CB8AC3E}">
        <p14:creationId xmlns:p14="http://schemas.microsoft.com/office/powerpoint/2010/main" val="464044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rot="19908774">
            <a:off x="2731563" y="5034338"/>
            <a:ext cx="3224636" cy="13196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Segnaposto contenuto 1"/>
          <p:cNvSpPr>
            <a:spLocks noGrp="1"/>
          </p:cNvSpPr>
          <p:nvPr>
            <p:ph sz="half" idx="1"/>
          </p:nvPr>
        </p:nvSpPr>
        <p:spPr>
          <a:xfrm>
            <a:off x="447674" y="2030930"/>
            <a:ext cx="4490086" cy="772159"/>
          </a:xfrm>
        </p:spPr>
        <p:txBody>
          <a:bodyPr/>
          <a:lstStyle/>
          <a:p>
            <a:pPr marL="0" indent="0">
              <a:buNone/>
            </a:pPr>
            <a:r>
              <a:rPr lang="it-IT" sz="2400" dirty="0" err="1"/>
              <a:t>Potential</a:t>
            </a:r>
            <a:r>
              <a:rPr lang="it-IT" sz="2400" dirty="0"/>
              <a:t> Global Partnership </a:t>
            </a:r>
            <a:r>
              <a:rPr lang="it-IT" sz="2400" dirty="0" err="1"/>
              <a:t>areas</a:t>
            </a:r>
            <a:r>
              <a:rPr lang="it-IT" sz="2400" dirty="0"/>
              <a:t> include:</a:t>
            </a:r>
          </a:p>
          <a:p>
            <a:endParaRPr lang="it-IT" dirty="0"/>
          </a:p>
        </p:txBody>
      </p:sp>
      <p:sp>
        <p:nvSpPr>
          <p:cNvPr id="3" name="Segnaposto contenuto 2"/>
          <p:cNvSpPr>
            <a:spLocks noGrp="1"/>
          </p:cNvSpPr>
          <p:nvPr>
            <p:ph sz="half" idx="10"/>
          </p:nvPr>
        </p:nvSpPr>
        <p:spPr>
          <a:xfrm>
            <a:off x="152400" y="2958405"/>
            <a:ext cx="4551680" cy="3841551"/>
          </a:xfrm>
        </p:spPr>
        <p:txBody>
          <a:bodyPr/>
          <a:lstStyle/>
          <a:p>
            <a:pPr lvl="1"/>
            <a:r>
              <a:rPr lang="it-IT" sz="2200" dirty="0"/>
              <a:t>gender </a:t>
            </a:r>
            <a:r>
              <a:rPr lang="it-IT" sz="2200" dirty="0" err="1"/>
              <a:t>equality</a:t>
            </a:r>
            <a:r>
              <a:rPr lang="it-IT" sz="2200" dirty="0"/>
              <a:t> </a:t>
            </a:r>
          </a:p>
          <a:p>
            <a:pPr lvl="1"/>
            <a:endParaRPr lang="it-IT" sz="2200" dirty="0"/>
          </a:p>
          <a:p>
            <a:pPr lvl="1"/>
            <a:r>
              <a:rPr lang="it-IT" sz="2200" dirty="0" err="1"/>
              <a:t>conflict</a:t>
            </a:r>
            <a:r>
              <a:rPr lang="it-IT" sz="2200" dirty="0"/>
              <a:t> and </a:t>
            </a:r>
            <a:r>
              <a:rPr lang="it-IT" sz="2200" dirty="0" err="1"/>
              <a:t>fragility</a:t>
            </a:r>
            <a:endParaRPr lang="it-IT" sz="2200" dirty="0"/>
          </a:p>
          <a:p>
            <a:pPr marL="457200" lvl="1" indent="0">
              <a:buNone/>
            </a:pPr>
            <a:endParaRPr lang="it-IT" sz="2200" dirty="0" smtClean="0"/>
          </a:p>
          <a:p>
            <a:pPr lvl="1"/>
            <a:r>
              <a:rPr lang="it-IT" sz="2200" dirty="0" smtClean="0"/>
              <a:t>private </a:t>
            </a:r>
            <a:r>
              <a:rPr lang="it-IT" sz="2200" dirty="0" err="1"/>
              <a:t>sector</a:t>
            </a:r>
            <a:r>
              <a:rPr lang="it-IT" sz="2200" dirty="0"/>
              <a:t> </a:t>
            </a:r>
            <a:r>
              <a:rPr lang="it-IT" sz="2200" dirty="0" smtClean="0"/>
              <a:t>engagement </a:t>
            </a:r>
            <a:r>
              <a:rPr lang="it-IT" sz="2200" dirty="0" err="1" smtClean="0"/>
              <a:t>through</a:t>
            </a:r>
            <a:r>
              <a:rPr lang="it-IT" sz="2200" dirty="0" smtClean="0"/>
              <a:t> </a:t>
            </a:r>
            <a:r>
              <a:rPr lang="it-IT" sz="2200" dirty="0" err="1" smtClean="0"/>
              <a:t>development</a:t>
            </a:r>
            <a:r>
              <a:rPr lang="it-IT" sz="2200" dirty="0" smtClean="0"/>
              <a:t> co-</a:t>
            </a:r>
            <a:r>
              <a:rPr lang="it-IT" sz="2200" dirty="0" err="1" smtClean="0"/>
              <a:t>operation</a:t>
            </a:r>
            <a:endParaRPr lang="it-IT" sz="2200" dirty="0"/>
          </a:p>
          <a:p>
            <a:pPr lvl="1"/>
            <a:endParaRPr lang="it-IT" sz="2200" dirty="0"/>
          </a:p>
          <a:p>
            <a:pPr lvl="1"/>
            <a:r>
              <a:rPr lang="it-IT" sz="2200" dirty="0" err="1"/>
              <a:t>climate</a:t>
            </a:r>
            <a:r>
              <a:rPr lang="it-IT" sz="2200" dirty="0"/>
              <a:t> </a:t>
            </a:r>
            <a:r>
              <a:rPr lang="it-IT" sz="2200" dirty="0" err="1"/>
              <a:t>change</a:t>
            </a:r>
            <a:endParaRPr lang="it-IT" sz="2200" dirty="0"/>
          </a:p>
          <a:p>
            <a:pPr lvl="1"/>
            <a:endParaRPr lang="it-IT" sz="2200" dirty="0" smtClean="0"/>
          </a:p>
          <a:p>
            <a:pPr lvl="1"/>
            <a:r>
              <a:rPr lang="it-IT" sz="2200" dirty="0" smtClean="0"/>
              <a:t>South-South </a:t>
            </a:r>
            <a:r>
              <a:rPr lang="it-IT" sz="2200" dirty="0"/>
              <a:t>Co-</a:t>
            </a:r>
            <a:r>
              <a:rPr lang="it-IT" sz="2200" dirty="0" err="1"/>
              <a:t>operation</a:t>
            </a:r>
            <a:r>
              <a:rPr lang="it-IT" sz="2200" dirty="0"/>
              <a:t> </a:t>
            </a:r>
          </a:p>
          <a:p>
            <a:pPr lvl="1"/>
            <a:endParaRPr lang="it-IT" sz="2200" dirty="0"/>
          </a:p>
          <a:p>
            <a:endParaRPr lang="it-IT" dirty="0"/>
          </a:p>
        </p:txBody>
      </p:sp>
      <p:sp>
        <p:nvSpPr>
          <p:cNvPr id="4" name="Segnaposto contenuto 3"/>
          <p:cNvSpPr>
            <a:spLocks noGrp="1"/>
          </p:cNvSpPr>
          <p:nvPr>
            <p:ph sz="half" idx="11"/>
          </p:nvPr>
        </p:nvSpPr>
        <p:spPr>
          <a:xfrm>
            <a:off x="5232559" y="2917542"/>
            <a:ext cx="5070157" cy="4230841"/>
          </a:xfrm>
        </p:spPr>
        <p:txBody>
          <a:bodyPr/>
          <a:lstStyle/>
          <a:p>
            <a:pPr lvl="1"/>
            <a:r>
              <a:rPr lang="en-US" sz="2100" dirty="0"/>
              <a:t>youth</a:t>
            </a:r>
          </a:p>
          <a:p>
            <a:pPr lvl="1"/>
            <a:r>
              <a:rPr lang="en-US" sz="2100" dirty="0"/>
              <a:t>gender equality</a:t>
            </a:r>
          </a:p>
          <a:p>
            <a:pPr lvl="1"/>
            <a:r>
              <a:rPr lang="en-US" sz="2100" dirty="0"/>
              <a:t>mobility &amp; migration </a:t>
            </a:r>
          </a:p>
          <a:p>
            <a:pPr lvl="1"/>
            <a:r>
              <a:rPr lang="en-US" sz="2100" dirty="0"/>
              <a:t>sustainable energy &amp; climate change</a:t>
            </a:r>
          </a:p>
          <a:p>
            <a:pPr lvl="1"/>
            <a:r>
              <a:rPr lang="en-US" sz="2100" dirty="0" smtClean="0"/>
              <a:t>investment </a:t>
            </a:r>
            <a:r>
              <a:rPr lang="en-US" sz="2100" dirty="0"/>
              <a:t>&amp; trade</a:t>
            </a:r>
          </a:p>
          <a:p>
            <a:pPr lvl="1"/>
            <a:r>
              <a:rPr lang="en-US" sz="2100" dirty="0"/>
              <a:t>governance, democracy, rule of law &amp; human rights</a:t>
            </a:r>
          </a:p>
          <a:p>
            <a:pPr lvl="1"/>
            <a:r>
              <a:rPr lang="en-US" sz="2100" dirty="0"/>
              <a:t>innovative engagement with more advanced developing countries</a:t>
            </a:r>
          </a:p>
          <a:p>
            <a:pPr lvl="1"/>
            <a:r>
              <a:rPr lang="en-US" sz="2100" dirty="0" err="1"/>
              <a:t>mobilising</a:t>
            </a:r>
            <a:r>
              <a:rPr lang="en-US" sz="2100" dirty="0"/>
              <a:t> &amp; using domestic resources</a:t>
            </a:r>
            <a:endParaRPr lang="it-IT" sz="2100" dirty="0"/>
          </a:p>
          <a:p>
            <a:endParaRPr lang="it-IT" dirty="0"/>
          </a:p>
        </p:txBody>
      </p:sp>
      <p:sp>
        <p:nvSpPr>
          <p:cNvPr id="5" name="Titolo 4"/>
          <p:cNvSpPr>
            <a:spLocks noGrp="1"/>
          </p:cNvSpPr>
          <p:nvPr>
            <p:ph type="title"/>
          </p:nvPr>
        </p:nvSpPr>
        <p:spPr>
          <a:xfrm>
            <a:off x="549274" y="920161"/>
            <a:ext cx="9580563" cy="878159"/>
          </a:xfrm>
        </p:spPr>
        <p:txBody>
          <a:bodyPr/>
          <a:lstStyle/>
          <a:p>
            <a:r>
              <a:rPr lang="it-IT" dirty="0" err="1">
                <a:solidFill>
                  <a:schemeClr val="accent1">
                    <a:lumMod val="75000"/>
                  </a:schemeClr>
                </a:solidFill>
              </a:rPr>
              <a:t>Monitoring</a:t>
            </a:r>
            <a:r>
              <a:rPr lang="it-IT" dirty="0">
                <a:solidFill>
                  <a:schemeClr val="accent1">
                    <a:lumMod val="75000"/>
                  </a:schemeClr>
                </a:solidFill>
              </a:rPr>
              <a:t> 2.0: </a:t>
            </a:r>
            <a:r>
              <a:rPr lang="it-IT" dirty="0" err="1" smtClean="0">
                <a:solidFill>
                  <a:schemeClr val="accent1">
                    <a:lumMod val="75000"/>
                  </a:schemeClr>
                </a:solidFill>
              </a:rPr>
              <a:t>synergies</a:t>
            </a:r>
            <a:endParaRPr lang="it-IT" dirty="0"/>
          </a:p>
        </p:txBody>
      </p:sp>
      <p:sp>
        <p:nvSpPr>
          <p:cNvPr id="7" name="Segnaposto contenuto 1"/>
          <p:cNvSpPr txBox="1">
            <a:spLocks/>
          </p:cNvSpPr>
          <p:nvPr/>
        </p:nvSpPr>
        <p:spPr>
          <a:xfrm>
            <a:off x="5202238" y="2005777"/>
            <a:ext cx="5130800" cy="88661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Hebrew Scholar" charset="-79"/>
                <a:ea typeface="Arial Hebrew Scholar" charset="-79"/>
                <a:cs typeface="Arial Hebrew Scholar" charset="-79"/>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Hebrew Scholar" charset="-79"/>
                <a:ea typeface="Arial Hebrew Scholar" charset="-79"/>
                <a:cs typeface="Arial Hebrew Scholar" charset="-79"/>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Hebrew Scholar" charset="-79"/>
                <a:ea typeface="Arial Hebrew Scholar" charset="-79"/>
                <a:cs typeface="Arial Hebrew Scholar" charset="-79"/>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Hebrew Scholar" charset="-79"/>
                <a:ea typeface="Arial Hebrew Scholar" charset="-79"/>
                <a:cs typeface="Arial Hebrew Scholar" charset="-79"/>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Hebrew Scholar" charset="-79"/>
                <a:ea typeface="Arial Hebrew Scholar" charset="-79"/>
                <a:cs typeface="Arial Hebrew Scholar" charset="-79"/>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it-IT" sz="2400" dirty="0">
                <a:latin typeface="Arial" panose="020B0604020202020204" pitchFamily="34" charset="0"/>
                <a:cs typeface="Arial" panose="020B0604020202020204" pitchFamily="34" charset="0"/>
              </a:rPr>
              <a:t>New </a:t>
            </a:r>
            <a:r>
              <a:rPr lang="it-IT" sz="2400" dirty="0" smtClean="0">
                <a:latin typeface="Arial" panose="020B0604020202020204" pitchFamily="34" charset="0"/>
                <a:cs typeface="Arial" panose="020B0604020202020204" pitchFamily="34" charset="0"/>
              </a:rPr>
              <a:t>EU </a:t>
            </a:r>
            <a:r>
              <a:rPr lang="it-IT" sz="2400" dirty="0" err="1">
                <a:latin typeface="Arial" panose="020B0604020202020204" pitchFamily="34" charset="0"/>
                <a:cs typeface="Arial" panose="020B0604020202020204" pitchFamily="34" charset="0"/>
              </a:rPr>
              <a:t>Consensus</a:t>
            </a:r>
            <a:r>
              <a:rPr lang="it-IT" sz="2400" dirty="0">
                <a:latin typeface="Arial" panose="020B0604020202020204" pitchFamily="34" charset="0"/>
                <a:cs typeface="Arial" panose="020B0604020202020204" pitchFamily="34" charset="0"/>
              </a:rPr>
              <a:t> on Development cross-</a:t>
            </a:r>
            <a:r>
              <a:rPr lang="it-IT" sz="2400" dirty="0" err="1">
                <a:latin typeface="Arial" panose="020B0604020202020204" pitchFamily="34" charset="0"/>
                <a:cs typeface="Arial" panose="020B0604020202020204" pitchFamily="34" charset="0"/>
              </a:rPr>
              <a:t>cutting</a:t>
            </a:r>
            <a:r>
              <a:rPr lang="it-IT" sz="2400" dirty="0">
                <a:latin typeface="Arial" panose="020B0604020202020204" pitchFamily="34" charset="0"/>
                <a:cs typeface="Arial" panose="020B0604020202020204" pitchFamily="34" charset="0"/>
              </a:rPr>
              <a:t> </a:t>
            </a:r>
            <a:r>
              <a:rPr lang="it-IT" sz="2400" dirty="0" err="1">
                <a:latin typeface="Arial" panose="020B0604020202020204" pitchFamily="34" charset="0"/>
                <a:cs typeface="Arial" panose="020B0604020202020204" pitchFamily="34" charset="0"/>
              </a:rPr>
              <a:t>areas</a:t>
            </a:r>
            <a:r>
              <a:rPr lang="it-IT" sz="2400" dirty="0">
                <a:latin typeface="Arial" panose="020B0604020202020204" pitchFamily="34" charset="0"/>
                <a:cs typeface="Arial" panose="020B0604020202020204" pitchFamily="34" charset="0"/>
              </a:rPr>
              <a:t>:</a:t>
            </a:r>
          </a:p>
          <a:p>
            <a:endParaRPr lang="it-IT" dirty="0"/>
          </a:p>
        </p:txBody>
      </p:sp>
      <p:sp>
        <p:nvSpPr>
          <p:cNvPr id="11" name="Right Arrow 10"/>
          <p:cNvSpPr/>
          <p:nvPr/>
        </p:nvSpPr>
        <p:spPr>
          <a:xfrm rot="402442">
            <a:off x="2928937" y="3210461"/>
            <a:ext cx="2732736" cy="160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rot="1517852">
            <a:off x="3253691" y="4428760"/>
            <a:ext cx="2496709" cy="14507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3" name="Right Arrow 12"/>
          <p:cNvSpPr/>
          <p:nvPr/>
        </p:nvSpPr>
        <p:spPr>
          <a:xfrm rot="1921974">
            <a:off x="4018724" y="5218086"/>
            <a:ext cx="1838073" cy="158221"/>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4" name="Right Arrow 13"/>
          <p:cNvSpPr/>
          <p:nvPr/>
        </p:nvSpPr>
        <p:spPr>
          <a:xfrm rot="2449873">
            <a:off x="3895312" y="5488845"/>
            <a:ext cx="2191744" cy="12866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cxnSp>
        <p:nvCxnSpPr>
          <p:cNvPr id="17" name="Straight Arrow Connector 16"/>
          <p:cNvCxnSpPr>
            <a:stCxn id="11" idx="1"/>
          </p:cNvCxnSpPr>
          <p:nvPr/>
        </p:nvCxnSpPr>
        <p:spPr>
          <a:xfrm flipV="1">
            <a:off x="2938289" y="3129280"/>
            <a:ext cx="2723390" cy="1710"/>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1" idx="1"/>
          </p:cNvCxnSpPr>
          <p:nvPr/>
        </p:nvCxnSpPr>
        <p:spPr>
          <a:xfrm>
            <a:off x="2938289" y="3130990"/>
            <a:ext cx="2723391" cy="648530"/>
          </a:xfrm>
          <a:prstGeom prst="straightConnector1">
            <a:avLst/>
          </a:prstGeom>
          <a:ln w="28575">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2" idx="1"/>
          </p:cNvCxnSpPr>
          <p:nvPr/>
        </p:nvCxnSpPr>
        <p:spPr>
          <a:xfrm flipV="1">
            <a:off x="3373407" y="3902270"/>
            <a:ext cx="2163793" cy="65580"/>
          </a:xfrm>
          <a:prstGeom prst="straightConnector1">
            <a:avLst/>
          </a:prstGeom>
          <a:ln w="28575">
            <a:prstDash val="dash"/>
            <a:tailEnd type="arrow"/>
          </a:ln>
        </p:spPr>
        <p:style>
          <a:lnRef idx="2">
            <a:schemeClr val="accent6"/>
          </a:lnRef>
          <a:fillRef idx="0">
            <a:schemeClr val="accent6"/>
          </a:fillRef>
          <a:effectRef idx="1">
            <a:schemeClr val="accent6"/>
          </a:effectRef>
          <a:fontRef idx="minor">
            <a:schemeClr val="tx1"/>
          </a:fontRef>
        </p:style>
      </p:cxnSp>
      <p:cxnSp>
        <p:nvCxnSpPr>
          <p:cNvPr id="24" name="Straight Arrow Connector 23"/>
          <p:cNvCxnSpPr/>
          <p:nvPr/>
        </p:nvCxnSpPr>
        <p:spPr>
          <a:xfrm flipV="1">
            <a:off x="4150662" y="4187127"/>
            <a:ext cx="1511018" cy="626571"/>
          </a:xfrm>
          <a:prstGeom prst="straightConnector1">
            <a:avLst/>
          </a:prstGeom>
          <a:ln w="28575">
            <a:prstDash val="dash"/>
            <a:tailEnd type="arrow"/>
          </a:ln>
        </p:spPr>
        <p:style>
          <a:lnRef idx="2">
            <a:schemeClr val="accent4"/>
          </a:lnRef>
          <a:fillRef idx="0">
            <a:schemeClr val="accent4"/>
          </a:fillRef>
          <a:effectRef idx="1">
            <a:schemeClr val="accent4"/>
          </a:effectRef>
          <a:fontRef idx="minor">
            <a:schemeClr val="tx1"/>
          </a:fontRef>
        </p:style>
      </p:cxnSp>
      <p:cxnSp>
        <p:nvCxnSpPr>
          <p:cNvPr id="26" name="Straight Arrow Connector 25"/>
          <p:cNvCxnSpPr/>
          <p:nvPr/>
        </p:nvCxnSpPr>
        <p:spPr>
          <a:xfrm flipV="1">
            <a:off x="4295305" y="4892808"/>
            <a:ext cx="1567122" cy="1772153"/>
          </a:xfrm>
          <a:prstGeom prst="straightConnector1">
            <a:avLst/>
          </a:prstGeom>
          <a:ln w="28575">
            <a:prstDash val="dash"/>
            <a:tailEnd type="arrow"/>
          </a:ln>
        </p:spPr>
        <p:style>
          <a:lnRef idx="2">
            <a:schemeClr val="accent3"/>
          </a:lnRef>
          <a:fillRef idx="0">
            <a:schemeClr val="accent3"/>
          </a:fillRef>
          <a:effectRef idx="1">
            <a:schemeClr val="accent3"/>
          </a:effectRef>
          <a:fontRef idx="minor">
            <a:schemeClr val="tx1"/>
          </a:fontRef>
        </p:style>
      </p:cxnSp>
      <p:cxnSp>
        <p:nvCxnSpPr>
          <p:cNvPr id="29" name="Straight Arrow Connector 28"/>
          <p:cNvCxnSpPr/>
          <p:nvPr/>
        </p:nvCxnSpPr>
        <p:spPr>
          <a:xfrm flipV="1">
            <a:off x="4299984" y="5891891"/>
            <a:ext cx="1458845" cy="773069"/>
          </a:xfrm>
          <a:prstGeom prst="straightConnector1">
            <a:avLst/>
          </a:prstGeom>
          <a:ln w="28575">
            <a:prstDash val="dash"/>
            <a:tailEnd type="arrow"/>
          </a:ln>
        </p:spPr>
        <p:style>
          <a:lnRef idx="2">
            <a:schemeClr val="accent3"/>
          </a:lnRef>
          <a:fillRef idx="0">
            <a:schemeClr val="accent3"/>
          </a:fillRef>
          <a:effectRef idx="1">
            <a:schemeClr val="accent3"/>
          </a:effectRef>
          <a:fontRef idx="minor">
            <a:schemeClr val="tx1"/>
          </a:fontRef>
        </p:style>
      </p:cxnSp>
      <p:cxnSp>
        <p:nvCxnSpPr>
          <p:cNvPr id="32" name="Straight Arrow Connector 31"/>
          <p:cNvCxnSpPr/>
          <p:nvPr/>
        </p:nvCxnSpPr>
        <p:spPr>
          <a:xfrm flipV="1">
            <a:off x="2938289" y="3967850"/>
            <a:ext cx="2723391" cy="1883875"/>
          </a:xfrm>
          <a:prstGeom prst="straightConnector1">
            <a:avLst/>
          </a:prstGeom>
          <a:ln w="28575">
            <a:prstDash val="dash"/>
            <a:tailEnd type="arrow"/>
          </a:ln>
        </p:spPr>
        <p:style>
          <a:lnRef idx="2">
            <a:schemeClr val="accent2"/>
          </a:lnRef>
          <a:fillRef idx="0">
            <a:schemeClr val="accent2"/>
          </a:fillRef>
          <a:effectRef idx="1">
            <a:schemeClr val="accent2"/>
          </a:effectRef>
          <a:fontRef idx="minor">
            <a:schemeClr val="tx1"/>
          </a:fontRef>
        </p:style>
      </p:cxnSp>
      <p:sp>
        <p:nvSpPr>
          <p:cNvPr id="35" name="Right Arrow 34"/>
          <p:cNvSpPr/>
          <p:nvPr/>
        </p:nvSpPr>
        <p:spPr>
          <a:xfrm>
            <a:off x="4116691" y="4734587"/>
            <a:ext cx="1572611" cy="158221"/>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8544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idx="1"/>
          </p:nvPr>
        </p:nvSpPr>
        <p:spPr>
          <a:xfrm>
            <a:off x="531811" y="2171913"/>
            <a:ext cx="4522788" cy="575991"/>
          </a:xfrm>
        </p:spPr>
        <p:txBody>
          <a:bodyPr/>
          <a:lstStyle/>
          <a:p>
            <a:r>
              <a:rPr lang="it-IT" dirty="0" err="1"/>
              <a:t>Role</a:t>
            </a:r>
            <a:r>
              <a:rPr lang="it-IT" dirty="0"/>
              <a:t>: </a:t>
            </a:r>
          </a:p>
        </p:txBody>
      </p:sp>
      <p:sp>
        <p:nvSpPr>
          <p:cNvPr id="3" name="Segnaposto contenuto 2"/>
          <p:cNvSpPr>
            <a:spLocks noGrp="1"/>
          </p:cNvSpPr>
          <p:nvPr>
            <p:ph sz="half" idx="2"/>
          </p:nvPr>
        </p:nvSpPr>
        <p:spPr>
          <a:xfrm>
            <a:off x="531811" y="2922006"/>
            <a:ext cx="4522788" cy="3509962"/>
          </a:xfrm>
        </p:spPr>
        <p:txBody>
          <a:bodyPr/>
          <a:lstStyle/>
          <a:p>
            <a:r>
              <a:rPr lang="en-US" sz="2400" dirty="0" smtClean="0"/>
              <a:t>Strategic leadership of DAC members </a:t>
            </a:r>
            <a:r>
              <a:rPr lang="en-US" sz="2400" dirty="0"/>
              <a:t>in </a:t>
            </a:r>
            <a:r>
              <a:rPr lang="en-US" sz="2400" dirty="0" smtClean="0"/>
              <a:t>promoting </a:t>
            </a:r>
            <a:r>
              <a:rPr lang="en-US" sz="2400" dirty="0"/>
              <a:t>norms and standards on development </a:t>
            </a:r>
            <a:r>
              <a:rPr lang="en-US" sz="2400" dirty="0" smtClean="0"/>
              <a:t>co-operation</a:t>
            </a:r>
          </a:p>
          <a:p>
            <a:pPr marL="0" indent="0">
              <a:buNone/>
            </a:pPr>
            <a:endParaRPr lang="en-US" sz="2400" dirty="0"/>
          </a:p>
          <a:p>
            <a:r>
              <a:rPr lang="en-US" sz="2400" dirty="0"/>
              <a:t>Expertise of </a:t>
            </a:r>
            <a:r>
              <a:rPr lang="en-US" sz="2400" dirty="0" smtClean="0"/>
              <a:t>DAC members with new and emerging actors, modalities and in cross-cutting </a:t>
            </a:r>
            <a:r>
              <a:rPr lang="en-US" sz="2400" dirty="0"/>
              <a:t>areas </a:t>
            </a:r>
            <a:endParaRPr lang="it-IT" sz="2400" dirty="0"/>
          </a:p>
          <a:p>
            <a:endParaRPr lang="it-IT" dirty="0"/>
          </a:p>
        </p:txBody>
      </p:sp>
      <p:sp>
        <p:nvSpPr>
          <p:cNvPr id="4" name="Segnaposto testo 3"/>
          <p:cNvSpPr>
            <a:spLocks noGrp="1"/>
          </p:cNvSpPr>
          <p:nvPr>
            <p:ph type="body" sz="quarter" idx="3"/>
          </p:nvPr>
        </p:nvSpPr>
        <p:spPr>
          <a:xfrm>
            <a:off x="5303201" y="2151746"/>
            <a:ext cx="4545013" cy="575991"/>
          </a:xfrm>
        </p:spPr>
        <p:txBody>
          <a:bodyPr/>
          <a:lstStyle/>
          <a:p>
            <a:r>
              <a:rPr lang="it-IT" dirty="0" smtClean="0"/>
              <a:t>Value-</a:t>
            </a:r>
            <a:r>
              <a:rPr lang="it-IT" dirty="0" err="1" smtClean="0"/>
              <a:t>add</a:t>
            </a:r>
            <a:r>
              <a:rPr lang="it-IT" dirty="0" smtClean="0"/>
              <a:t> for the DAC: </a:t>
            </a:r>
            <a:endParaRPr lang="it-IT" dirty="0"/>
          </a:p>
        </p:txBody>
      </p:sp>
      <p:sp>
        <p:nvSpPr>
          <p:cNvPr id="5" name="Segnaposto contenuto 4"/>
          <p:cNvSpPr>
            <a:spLocks noGrp="1"/>
          </p:cNvSpPr>
          <p:nvPr>
            <p:ph sz="quarter" idx="4"/>
          </p:nvPr>
        </p:nvSpPr>
        <p:spPr>
          <a:xfrm>
            <a:off x="5222241" y="2840726"/>
            <a:ext cx="4890134" cy="3509962"/>
          </a:xfrm>
        </p:spPr>
        <p:txBody>
          <a:bodyPr/>
          <a:lstStyle/>
          <a:p>
            <a:r>
              <a:rPr lang="it-IT" sz="2400" dirty="0" err="1"/>
              <a:t>Participation</a:t>
            </a:r>
            <a:r>
              <a:rPr lang="it-IT" sz="2400" dirty="0"/>
              <a:t> of </a:t>
            </a:r>
            <a:r>
              <a:rPr lang="it-IT" sz="2400" dirty="0" smtClean="0"/>
              <a:t>the DAC, in </a:t>
            </a:r>
            <a:r>
              <a:rPr lang="it-IT" sz="2400" dirty="0" err="1" smtClean="0"/>
              <a:t>collaboration</a:t>
            </a:r>
            <a:r>
              <a:rPr lang="it-IT" sz="2400" dirty="0" smtClean="0"/>
              <a:t> with </a:t>
            </a:r>
            <a:r>
              <a:rPr lang="it-IT" sz="2400" dirty="0" err="1" smtClean="0"/>
              <a:t>all</a:t>
            </a:r>
            <a:r>
              <a:rPr lang="it-IT" sz="2400" dirty="0" smtClean="0"/>
              <a:t> </a:t>
            </a:r>
            <a:r>
              <a:rPr lang="it-IT" sz="2400" dirty="0" err="1" smtClean="0"/>
              <a:t>actors</a:t>
            </a:r>
            <a:r>
              <a:rPr lang="it-IT" sz="2400" dirty="0" smtClean="0"/>
              <a:t>, </a:t>
            </a:r>
            <a:r>
              <a:rPr lang="it-IT" sz="2400" dirty="0" err="1" smtClean="0"/>
              <a:t>will</a:t>
            </a:r>
            <a:r>
              <a:rPr lang="it-IT" sz="2400" dirty="0" smtClean="0"/>
              <a:t> </a:t>
            </a:r>
            <a:r>
              <a:rPr lang="it-IT" sz="2400" dirty="0" err="1"/>
              <a:t>ensure</a:t>
            </a:r>
            <a:r>
              <a:rPr lang="it-IT" sz="2400" dirty="0"/>
              <a:t> a </a:t>
            </a:r>
            <a:r>
              <a:rPr lang="it-IT" sz="2400" dirty="0" err="1"/>
              <a:t>Monitoring</a:t>
            </a:r>
            <a:r>
              <a:rPr lang="it-IT" sz="2400" dirty="0"/>
              <a:t> 2.0 </a:t>
            </a:r>
            <a:r>
              <a:rPr lang="it-IT" sz="2400" dirty="0" err="1"/>
              <a:t>that</a:t>
            </a:r>
            <a:r>
              <a:rPr lang="it-IT" sz="2400" dirty="0"/>
              <a:t> </a:t>
            </a:r>
            <a:r>
              <a:rPr lang="it-IT" sz="2400" dirty="0" err="1"/>
              <a:t>is</a:t>
            </a:r>
            <a:r>
              <a:rPr lang="it-IT" sz="2400" dirty="0"/>
              <a:t> </a:t>
            </a:r>
            <a:r>
              <a:rPr lang="it-IT" sz="2400" dirty="0" err="1"/>
              <a:t>useful</a:t>
            </a:r>
            <a:r>
              <a:rPr lang="it-IT" sz="2400" dirty="0"/>
              <a:t> and </a:t>
            </a:r>
            <a:r>
              <a:rPr lang="it-IT" sz="2400" dirty="0" err="1"/>
              <a:t>meaningful</a:t>
            </a:r>
            <a:r>
              <a:rPr lang="it-IT" sz="2400" dirty="0"/>
              <a:t> to </a:t>
            </a:r>
            <a:r>
              <a:rPr lang="it-IT" sz="2400" dirty="0" smtClean="0"/>
              <a:t>DAC </a:t>
            </a:r>
            <a:r>
              <a:rPr lang="it-IT" sz="2400" dirty="0" err="1" smtClean="0"/>
              <a:t>members</a:t>
            </a:r>
            <a:r>
              <a:rPr lang="it-IT" sz="2400" dirty="0" smtClean="0"/>
              <a:t> and </a:t>
            </a:r>
            <a:r>
              <a:rPr lang="it-IT" sz="2400" dirty="0" err="1" smtClean="0"/>
              <a:t>all</a:t>
            </a:r>
            <a:r>
              <a:rPr lang="it-IT" sz="2400" dirty="0" smtClean="0"/>
              <a:t> </a:t>
            </a:r>
            <a:r>
              <a:rPr lang="it-IT" sz="2400" dirty="0" err="1" smtClean="0"/>
              <a:t>stakeholders</a:t>
            </a:r>
            <a:endParaRPr lang="it-IT" sz="2400" dirty="0" smtClean="0"/>
          </a:p>
          <a:p>
            <a:pPr marL="0" indent="0">
              <a:buNone/>
            </a:pPr>
            <a:endParaRPr lang="it-IT" sz="2400" dirty="0"/>
          </a:p>
          <a:p>
            <a:r>
              <a:rPr lang="it-IT" sz="2400" dirty="0"/>
              <a:t>Global Partnership </a:t>
            </a:r>
            <a:r>
              <a:rPr lang="it-IT" sz="2400" dirty="0" err="1" smtClean="0"/>
              <a:t>Monitoring</a:t>
            </a:r>
            <a:r>
              <a:rPr lang="it-IT" sz="2400" dirty="0" smtClean="0"/>
              <a:t> 2.0 can </a:t>
            </a:r>
            <a:r>
              <a:rPr lang="it-IT" sz="2400" dirty="0" err="1" smtClean="0"/>
              <a:t>act</a:t>
            </a:r>
            <a:r>
              <a:rPr lang="it-IT" sz="2400" dirty="0" smtClean="0"/>
              <a:t> </a:t>
            </a:r>
            <a:r>
              <a:rPr lang="it-IT" sz="2400" dirty="0" err="1" smtClean="0"/>
              <a:t>as</a:t>
            </a:r>
            <a:r>
              <a:rPr lang="it-IT" sz="2400" dirty="0" smtClean="0"/>
              <a:t> a </a:t>
            </a:r>
            <a:r>
              <a:rPr lang="it-IT" sz="2400" dirty="0" err="1" smtClean="0"/>
              <a:t>compass</a:t>
            </a:r>
            <a:r>
              <a:rPr lang="it-IT" sz="2400" dirty="0" smtClean="0"/>
              <a:t> to </a:t>
            </a:r>
            <a:r>
              <a:rPr lang="it-IT" sz="2400" dirty="0" err="1" smtClean="0"/>
              <a:t>direct</a:t>
            </a:r>
            <a:r>
              <a:rPr lang="it-IT" sz="2400" dirty="0" smtClean="0"/>
              <a:t> </a:t>
            </a:r>
            <a:r>
              <a:rPr lang="it-IT" sz="2400" dirty="0" err="1" smtClean="0"/>
              <a:t>development</a:t>
            </a:r>
            <a:r>
              <a:rPr lang="it-IT" sz="2400" dirty="0" smtClean="0"/>
              <a:t> co-</a:t>
            </a:r>
            <a:r>
              <a:rPr lang="it-IT" sz="2400" dirty="0" err="1" smtClean="0"/>
              <a:t>operation</a:t>
            </a:r>
            <a:r>
              <a:rPr lang="it-IT" sz="2400" dirty="0" smtClean="0"/>
              <a:t> </a:t>
            </a:r>
            <a:r>
              <a:rPr lang="it-IT" sz="2400" dirty="0" err="1" smtClean="0"/>
              <a:t>towards</a:t>
            </a:r>
            <a:r>
              <a:rPr lang="it-IT" sz="2400" dirty="0" smtClean="0"/>
              <a:t> </a:t>
            </a:r>
            <a:r>
              <a:rPr lang="it-IT" sz="2400" dirty="0" err="1" smtClean="0"/>
              <a:t>sustainable</a:t>
            </a:r>
            <a:r>
              <a:rPr lang="it-IT" sz="2400" dirty="0" smtClean="0"/>
              <a:t> impact</a:t>
            </a:r>
            <a:endParaRPr lang="it-IT" sz="2400" dirty="0"/>
          </a:p>
        </p:txBody>
      </p:sp>
      <p:sp>
        <p:nvSpPr>
          <p:cNvPr id="6" name="Titolo 5"/>
          <p:cNvSpPr>
            <a:spLocks noGrp="1"/>
          </p:cNvSpPr>
          <p:nvPr>
            <p:ph type="title"/>
          </p:nvPr>
        </p:nvSpPr>
        <p:spPr>
          <a:xfrm>
            <a:off x="531811" y="950641"/>
            <a:ext cx="9580563" cy="1460500"/>
          </a:xfrm>
        </p:spPr>
        <p:txBody>
          <a:bodyPr/>
          <a:lstStyle/>
          <a:p>
            <a:r>
              <a:rPr lang="it-IT" dirty="0" err="1">
                <a:solidFill>
                  <a:schemeClr val="accent1">
                    <a:lumMod val="75000"/>
                  </a:schemeClr>
                </a:solidFill>
              </a:rPr>
              <a:t>Monitoring</a:t>
            </a:r>
            <a:r>
              <a:rPr lang="it-IT" dirty="0">
                <a:solidFill>
                  <a:schemeClr val="accent1">
                    <a:lumMod val="75000"/>
                  </a:schemeClr>
                </a:solidFill>
              </a:rPr>
              <a:t> 2.0: </a:t>
            </a:r>
            <a:br>
              <a:rPr lang="it-IT" dirty="0">
                <a:solidFill>
                  <a:schemeClr val="accent1">
                    <a:lumMod val="75000"/>
                  </a:schemeClr>
                </a:solidFill>
              </a:rPr>
            </a:br>
            <a:r>
              <a:rPr lang="it-IT" dirty="0" err="1" smtClean="0">
                <a:solidFill>
                  <a:schemeClr val="accent1">
                    <a:lumMod val="75000"/>
                  </a:schemeClr>
                </a:solidFill>
              </a:rPr>
              <a:t>what</a:t>
            </a:r>
            <a:r>
              <a:rPr lang="it-IT" dirty="0" smtClean="0">
                <a:solidFill>
                  <a:schemeClr val="accent1">
                    <a:lumMod val="75000"/>
                  </a:schemeClr>
                </a:solidFill>
              </a:rPr>
              <a:t> </a:t>
            </a:r>
            <a:r>
              <a:rPr lang="it-IT" dirty="0" err="1" smtClean="0">
                <a:solidFill>
                  <a:schemeClr val="accent1">
                    <a:lumMod val="75000"/>
                  </a:schemeClr>
                </a:solidFill>
              </a:rPr>
              <a:t>does</a:t>
            </a:r>
            <a:r>
              <a:rPr lang="it-IT" dirty="0" smtClean="0">
                <a:solidFill>
                  <a:schemeClr val="accent1">
                    <a:lumMod val="75000"/>
                  </a:schemeClr>
                </a:solidFill>
              </a:rPr>
              <a:t> </a:t>
            </a:r>
            <a:r>
              <a:rPr lang="it-IT" dirty="0" err="1" smtClean="0">
                <a:solidFill>
                  <a:schemeClr val="accent1">
                    <a:lumMod val="75000"/>
                  </a:schemeClr>
                </a:solidFill>
              </a:rPr>
              <a:t>it</a:t>
            </a:r>
            <a:r>
              <a:rPr lang="it-IT" dirty="0" smtClean="0">
                <a:solidFill>
                  <a:schemeClr val="accent1">
                    <a:lumMod val="75000"/>
                  </a:schemeClr>
                </a:solidFill>
              </a:rPr>
              <a:t> </a:t>
            </a:r>
            <a:r>
              <a:rPr lang="it-IT" dirty="0" err="1" smtClean="0">
                <a:solidFill>
                  <a:schemeClr val="accent1">
                    <a:lumMod val="75000"/>
                  </a:schemeClr>
                </a:solidFill>
              </a:rPr>
              <a:t>mean</a:t>
            </a:r>
            <a:r>
              <a:rPr lang="it-IT" dirty="0" smtClean="0">
                <a:solidFill>
                  <a:schemeClr val="accent1">
                    <a:lumMod val="75000"/>
                  </a:schemeClr>
                </a:solidFill>
              </a:rPr>
              <a:t> for DAC </a:t>
            </a:r>
            <a:r>
              <a:rPr lang="it-IT" dirty="0" err="1" smtClean="0">
                <a:solidFill>
                  <a:schemeClr val="accent1">
                    <a:lumMod val="75000"/>
                  </a:schemeClr>
                </a:solidFill>
              </a:rPr>
              <a:t>members</a:t>
            </a:r>
            <a:endParaRPr lang="it-IT" dirty="0"/>
          </a:p>
        </p:txBody>
      </p:sp>
    </p:spTree>
    <p:extLst>
      <p:ext uri="{BB962C8B-B14F-4D97-AF65-F5344CB8AC3E}">
        <p14:creationId xmlns:p14="http://schemas.microsoft.com/office/powerpoint/2010/main" val="1384585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a:p>
        </p:txBody>
      </p:sp>
      <p:sp>
        <p:nvSpPr>
          <p:cNvPr id="3" name="Titolo 2"/>
          <p:cNvSpPr>
            <a:spLocks noGrp="1"/>
          </p:cNvSpPr>
          <p:nvPr>
            <p:ph type="title"/>
          </p:nvPr>
        </p:nvSpPr>
        <p:spPr/>
        <p:txBody>
          <a:bodyPr/>
          <a:lstStyle/>
          <a:p>
            <a:endParaRPr lang="it-IT"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7200"/>
            <a:ext cx="10544790" cy="4942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32795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smtClean="0"/>
              <a:t>DAC and </a:t>
            </a:r>
            <a:r>
              <a:rPr lang="it-IT" dirty="0" err="1" smtClean="0"/>
              <a:t>broad</a:t>
            </a:r>
            <a:r>
              <a:rPr lang="it-IT" dirty="0" smtClean="0"/>
              <a:t> stakeholder </a:t>
            </a:r>
            <a:r>
              <a:rPr lang="it-IT" dirty="0"/>
              <a:t>engagement</a:t>
            </a:r>
          </a:p>
          <a:p>
            <a:pPr lvl="1"/>
            <a:r>
              <a:rPr lang="it-IT" dirty="0" err="1"/>
              <a:t>June</a:t>
            </a:r>
            <a:r>
              <a:rPr lang="it-IT" dirty="0"/>
              <a:t> 2018, Paris</a:t>
            </a:r>
          </a:p>
          <a:p>
            <a:pPr lvl="1"/>
            <a:endParaRPr lang="it-IT" dirty="0"/>
          </a:p>
          <a:p>
            <a:r>
              <a:rPr lang="it-IT" dirty="0" err="1"/>
              <a:t>Directly</a:t>
            </a:r>
            <a:r>
              <a:rPr lang="it-IT" dirty="0"/>
              <a:t> with </a:t>
            </a:r>
            <a:r>
              <a:rPr lang="it-IT" dirty="0" smtClean="0"/>
              <a:t>GPEDC </a:t>
            </a:r>
            <a:r>
              <a:rPr lang="it-IT" dirty="0" err="1" smtClean="0"/>
              <a:t>as</a:t>
            </a:r>
            <a:r>
              <a:rPr lang="it-IT" dirty="0" smtClean="0"/>
              <a:t> work on </a:t>
            </a:r>
            <a:r>
              <a:rPr lang="it-IT" dirty="0" err="1" smtClean="0"/>
              <a:t>track</a:t>
            </a:r>
            <a:r>
              <a:rPr lang="it-IT" dirty="0" smtClean="0"/>
              <a:t> 2 </a:t>
            </a:r>
            <a:r>
              <a:rPr lang="it-IT" dirty="0" err="1" smtClean="0"/>
              <a:t>is</a:t>
            </a:r>
            <a:r>
              <a:rPr lang="it-IT" dirty="0" smtClean="0"/>
              <a:t> </a:t>
            </a:r>
            <a:r>
              <a:rPr lang="it-IT" dirty="0" err="1" smtClean="0"/>
              <a:t>stepped</a:t>
            </a:r>
            <a:r>
              <a:rPr lang="it-IT" dirty="0" smtClean="0"/>
              <a:t> up</a:t>
            </a:r>
            <a:endParaRPr lang="it-IT" dirty="0"/>
          </a:p>
          <a:p>
            <a:pPr lvl="1"/>
            <a:r>
              <a:rPr lang="it-IT" dirty="0"/>
              <a:t>Rebekah </a:t>
            </a:r>
            <a:r>
              <a:rPr lang="it-IT" dirty="0" err="1"/>
              <a:t>Chew</a:t>
            </a:r>
            <a:r>
              <a:rPr lang="it-IT" dirty="0"/>
              <a:t> – </a:t>
            </a:r>
            <a:r>
              <a:rPr lang="it-IT" dirty="0">
                <a:hlinkClick r:id="rId3"/>
              </a:rPr>
              <a:t>rebekah.chew@oecd.org</a:t>
            </a:r>
            <a:endParaRPr lang="it-IT" dirty="0"/>
          </a:p>
          <a:p>
            <a:pPr lvl="1"/>
            <a:r>
              <a:rPr lang="it-IT" dirty="0"/>
              <a:t>Alejandro </a:t>
            </a:r>
            <a:r>
              <a:rPr lang="it-IT" dirty="0" err="1" smtClean="0"/>
              <a:t>Guerrero</a:t>
            </a:r>
            <a:r>
              <a:rPr lang="it-IT" dirty="0" smtClean="0"/>
              <a:t> </a:t>
            </a:r>
            <a:r>
              <a:rPr lang="it-IT" dirty="0"/>
              <a:t>- </a:t>
            </a:r>
            <a:r>
              <a:rPr lang="en-GB" dirty="0">
                <a:hlinkClick r:id="rId4"/>
              </a:rPr>
              <a:t>alejandro.guerrero-ruiz@oecd.org</a:t>
            </a:r>
            <a:r>
              <a:rPr lang="en-GB" b="1" dirty="0"/>
              <a:t> </a:t>
            </a:r>
            <a:endParaRPr lang="it-IT" dirty="0"/>
          </a:p>
          <a:p>
            <a:endParaRPr lang="it-IT" dirty="0"/>
          </a:p>
        </p:txBody>
      </p:sp>
      <p:sp>
        <p:nvSpPr>
          <p:cNvPr id="3" name="Titolo 2"/>
          <p:cNvSpPr>
            <a:spLocks noGrp="1"/>
          </p:cNvSpPr>
          <p:nvPr>
            <p:ph type="title"/>
          </p:nvPr>
        </p:nvSpPr>
        <p:spPr>
          <a:xfrm>
            <a:off x="549274" y="1265601"/>
            <a:ext cx="9580563" cy="1460500"/>
          </a:xfrm>
        </p:spPr>
        <p:txBody>
          <a:bodyPr/>
          <a:lstStyle/>
          <a:p>
            <a:r>
              <a:rPr lang="it-IT" dirty="0" err="1">
                <a:solidFill>
                  <a:schemeClr val="accent1">
                    <a:lumMod val="75000"/>
                  </a:schemeClr>
                </a:solidFill>
              </a:rPr>
              <a:t>Monitoring</a:t>
            </a:r>
            <a:r>
              <a:rPr lang="it-IT" dirty="0">
                <a:solidFill>
                  <a:schemeClr val="accent1">
                    <a:lumMod val="75000"/>
                  </a:schemeClr>
                </a:solidFill>
              </a:rPr>
              <a:t> 2.0: </a:t>
            </a:r>
            <a:r>
              <a:rPr lang="it-IT" dirty="0" err="1">
                <a:solidFill>
                  <a:schemeClr val="accent1">
                    <a:lumMod val="75000"/>
                  </a:schemeClr>
                </a:solidFill>
              </a:rPr>
              <a:t>how</a:t>
            </a:r>
            <a:r>
              <a:rPr lang="it-IT" dirty="0">
                <a:solidFill>
                  <a:schemeClr val="accent1">
                    <a:lumMod val="75000"/>
                  </a:schemeClr>
                </a:solidFill>
              </a:rPr>
              <a:t> to </a:t>
            </a:r>
            <a:r>
              <a:rPr lang="it-IT" dirty="0" err="1">
                <a:solidFill>
                  <a:schemeClr val="accent1">
                    <a:lumMod val="75000"/>
                  </a:schemeClr>
                </a:solidFill>
              </a:rPr>
              <a:t>engage</a:t>
            </a:r>
            <a:r>
              <a:rPr lang="it-IT" dirty="0">
                <a:solidFill>
                  <a:schemeClr val="accent1">
                    <a:lumMod val="75000"/>
                  </a:schemeClr>
                </a:solidFill>
              </a:rPr>
              <a:t>?</a:t>
            </a:r>
            <a:endParaRPr lang="it-IT" dirty="0"/>
          </a:p>
        </p:txBody>
      </p:sp>
      <p:pic>
        <p:nvPicPr>
          <p:cNvPr id="4" name="Picture 3">
            <a:extLst>
              <a:ext uri="{FF2B5EF4-FFF2-40B4-BE49-F238E27FC236}">
                <a16:creationId xmlns:a16="http://schemas.microsoft.com/office/drawing/2014/main" xmlns="" id="{C0C34B47-21A2-4E0A-B3AF-D8697B99C986}"/>
              </a:ext>
            </a:extLst>
          </p:cNvPr>
          <p:cNvPicPr>
            <a:picLocks noChangeAspect="1"/>
          </p:cNvPicPr>
          <p:nvPr/>
        </p:nvPicPr>
        <p:blipFill>
          <a:blip r:embed="rId5"/>
          <a:stretch>
            <a:fillRect/>
          </a:stretch>
        </p:blipFill>
        <p:spPr>
          <a:xfrm>
            <a:off x="1480503" y="6156325"/>
            <a:ext cx="7811480" cy="725170"/>
          </a:xfrm>
          <a:prstGeom prst="rect">
            <a:avLst/>
          </a:prstGeom>
        </p:spPr>
      </p:pic>
    </p:spTree>
    <p:extLst>
      <p:ext uri="{BB962C8B-B14F-4D97-AF65-F5344CB8AC3E}">
        <p14:creationId xmlns:p14="http://schemas.microsoft.com/office/powerpoint/2010/main" val="2597833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TotalTime>
  <Words>926</Words>
  <Application>Microsoft Office PowerPoint</Application>
  <PresentationFormat>Custom</PresentationFormat>
  <Paragraphs>77</Paragraphs>
  <Slides>7</Slides>
  <Notes>6</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Tema di Office</vt:lpstr>
      <vt:lpstr>Personalizza struttura</vt:lpstr>
      <vt:lpstr>Monitoring 2.0: Adapting to the challenges of the 2030 Agenda</vt:lpstr>
      <vt:lpstr>PowerPoint Presentation</vt:lpstr>
      <vt:lpstr>Monitoring 2.0: adapting Global Partnership monitoring to 2030 Agenda challenges </vt:lpstr>
      <vt:lpstr>Monitoring 2.0: synergies</vt:lpstr>
      <vt:lpstr>Monitoring 2.0:  what does it mean for DAC members</vt:lpstr>
      <vt:lpstr>PowerPoint Presentation</vt:lpstr>
      <vt:lpstr>Monitoring 2.0: how to engage?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 graphic design</dc:creator>
  <cp:lastModifiedBy>CHEW Rebekah</cp:lastModifiedBy>
  <cp:revision>27</cp:revision>
  <dcterms:created xsi:type="dcterms:W3CDTF">2017-08-28T15:02:09Z</dcterms:created>
  <dcterms:modified xsi:type="dcterms:W3CDTF">2018-03-01T10:51:57Z</dcterms:modified>
</cp:coreProperties>
</file>